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77" r:id="rId5"/>
    <p:sldId id="278" r:id="rId6"/>
    <p:sldId id="279" r:id="rId7"/>
    <p:sldId id="280" r:id="rId8"/>
    <p:sldId id="281" r:id="rId9"/>
    <p:sldId id="282" r:id="rId10"/>
    <p:sldId id="283" r:id="rId11"/>
    <p:sldId id="284" r:id="rId12"/>
    <p:sldId id="285" r:id="rId13"/>
    <p:sldId id="286" r:id="rId14"/>
    <p:sldId id="288"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84361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378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96781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05607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1F7F7-876E-A047-818E-B1BAE30F4E92}"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63921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1F7F7-876E-A047-818E-B1BAE30F4E92}"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3804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1F7F7-876E-A047-818E-B1BAE30F4E92}" type="datetimeFigureOut">
              <a:rPr lang="en-US" smtClean="0"/>
              <a:t>4/21/17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75597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1F7F7-876E-A047-818E-B1BAE30F4E92}" type="datetimeFigureOut">
              <a:rPr lang="en-US" smtClean="0"/>
              <a:t>4/21/17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5611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1F7F7-876E-A047-818E-B1BAE30F4E92}" type="datetimeFigureOut">
              <a:rPr lang="en-US" smtClean="0"/>
              <a:t>4/21/17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40160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27490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22039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1F7F7-876E-A047-818E-B1BAE30F4E92}" type="datetimeFigureOut">
              <a:rPr lang="en-US" smtClean="0"/>
              <a:t>4/21/17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53A92-3E47-B44F-8E1E-31C160E42CD6}" type="slidenum">
              <a:rPr lang="en-US" smtClean="0"/>
              <a:t>‹#›</a:t>
            </a:fld>
            <a:endParaRPr lang="en-US"/>
          </a:p>
        </p:txBody>
      </p:sp>
    </p:spTree>
    <p:extLst>
      <p:ext uri="{BB962C8B-B14F-4D97-AF65-F5344CB8AC3E}">
        <p14:creationId xmlns:p14="http://schemas.microsoft.com/office/powerpoint/2010/main" val="161650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ewadvent.org/cathen/03459a.htm" TargetMode="External"/><Relationship Id="rId4" Type="http://schemas.openxmlformats.org/officeDocument/2006/relationships/hyperlink" Target="http://www.newadvent.org/cathen/08673a.htm" TargetMode="External"/><Relationship Id="rId5" Type="http://schemas.openxmlformats.org/officeDocument/2006/relationships/hyperlink" Target="http://www.newadvent.org/cathen/08004a.htm" TargetMode="External"/><Relationship Id="rId6" Type="http://schemas.openxmlformats.org/officeDocument/2006/relationships/hyperlink" Target="http://www.newadvent.org/cathen/05781a.htm" TargetMode="External"/><Relationship Id="rId7" Type="http://schemas.openxmlformats.org/officeDocument/2006/relationships/hyperlink" Target="http://www.newadvent.org/cathen/10733a.htm" TargetMode="External"/><Relationship Id="rId8" Type="http://schemas.openxmlformats.org/officeDocument/2006/relationships/hyperlink" Target="http://www.newadvent.org/cathen/06608a.htm" TargetMode="External"/><Relationship Id="rId1" Type="http://schemas.openxmlformats.org/officeDocument/2006/relationships/slideLayout" Target="../slideLayouts/slideLayout2.xml"/><Relationship Id="rId2" Type="http://schemas.openxmlformats.org/officeDocument/2006/relationships/hyperlink" Target="http://www.newadvent.org/cathen/10715a.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newadvent.org/cathen/10715a.htm" TargetMode="External"/><Relationship Id="rId4" Type="http://schemas.openxmlformats.org/officeDocument/2006/relationships/hyperlink" Target="http://www.newadvent.org/cathen/05543b.htm" TargetMode="External"/><Relationship Id="rId5" Type="http://schemas.openxmlformats.org/officeDocument/2006/relationships/hyperlink" Target="http://www.newadvent.org/cathen/15073a.htm" TargetMode="External"/><Relationship Id="rId6" Type="http://schemas.openxmlformats.org/officeDocument/2006/relationships/hyperlink" Target="http://www.newadvent.org/cathen/03459a.htm" TargetMode="External"/><Relationship Id="rId7" Type="http://schemas.openxmlformats.org/officeDocument/2006/relationships/hyperlink" Target="http://www.newadvent.org/cathen/08004a.htm" TargetMode="External"/><Relationship Id="rId8" Type="http://schemas.openxmlformats.org/officeDocument/2006/relationships/hyperlink" Target="http://www.newadvent.org/cathen/12454c.htm" TargetMode="External"/><Relationship Id="rId9" Type="http://schemas.openxmlformats.org/officeDocument/2006/relationships/hyperlink" Target="http://www.newadvent.org/cathen/09580c.htm" TargetMode="External"/><Relationship Id="rId10" Type="http://schemas.openxmlformats.org/officeDocument/2006/relationships/hyperlink" Target="http://www.newadvent.org/cathen/06608a.htm" TargetMode="External"/><Relationship Id="rId1" Type="http://schemas.openxmlformats.org/officeDocument/2006/relationships/slideLayout" Target="../slideLayouts/slideLayout2.xml"/><Relationship Id="rId2" Type="http://schemas.openxmlformats.org/officeDocument/2006/relationships/hyperlink" Target="http://www.newadvent.org/cathen/10733a.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newadvent.org/cathen/15073a.htm" TargetMode="External"/><Relationship Id="rId4" Type="http://schemas.openxmlformats.org/officeDocument/2006/relationships/hyperlink" Target="http://www.newadvent.org/cathen/03459a.htm" TargetMode="External"/><Relationship Id="rId5" Type="http://schemas.openxmlformats.org/officeDocument/2006/relationships/hyperlink" Target="http://www.newadvent.org/cathen/06608a.htm" TargetMode="External"/><Relationship Id="rId1" Type="http://schemas.openxmlformats.org/officeDocument/2006/relationships/slideLayout" Target="../slideLayouts/slideLayout2.xml"/><Relationship Id="rId2" Type="http://schemas.openxmlformats.org/officeDocument/2006/relationships/hyperlink" Target="http://www.newadvent.org/cathen/06636b.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newadvent.org/cathen/10715a.htm" TargetMode="External"/><Relationship Id="rId4" Type="http://schemas.openxmlformats.org/officeDocument/2006/relationships/hyperlink" Target="http://www.newadvent.org/cathen/08673a.htm" TargetMode="External"/><Relationship Id="rId5" Type="http://schemas.openxmlformats.org/officeDocument/2006/relationships/hyperlink" Target="http://www.newadvent.org/cathen/05543b.htm" TargetMode="External"/><Relationship Id="rId6" Type="http://schemas.openxmlformats.org/officeDocument/2006/relationships/hyperlink" Target="http://www.newadvent.org/cathen/06608a.htm" TargetMode="External"/><Relationship Id="rId1" Type="http://schemas.openxmlformats.org/officeDocument/2006/relationships/slideLayout" Target="../slideLayouts/slideLayout2.xml"/><Relationship Id="rId2" Type="http://schemas.openxmlformats.org/officeDocument/2006/relationships/hyperlink" Target="http://www.newadvent.org/cathen/08066a.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wadvent.org/cathen/15073a.htm" TargetMode="External"/><Relationship Id="rId3" Type="http://schemas.openxmlformats.org/officeDocument/2006/relationships/hyperlink" Target="http://www.newadvent.org/cathen/08673a.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 Type="http://schemas.openxmlformats.org/officeDocument/2006/relationships/hyperlink" Target="http://www.newadvent.org/cathen/15624a.htm" TargetMode="External"/><Relationship Id="rId12" Type="http://schemas.openxmlformats.org/officeDocument/2006/relationships/hyperlink" Target="http://www.newadvent.org/bible/exo003.htm#verse14" TargetMode="External"/><Relationship Id="rId13" Type="http://schemas.openxmlformats.org/officeDocument/2006/relationships/hyperlink" Target="http://www.newadvent.org/cathen/12454c.htm" TargetMode="External"/><Relationship Id="rId1" Type="http://schemas.openxmlformats.org/officeDocument/2006/relationships/slideLayout" Target="../slideLayouts/slideLayout2.xml"/><Relationship Id="rId2" Type="http://schemas.openxmlformats.org/officeDocument/2006/relationships/hyperlink" Target="http://www.newadvent.org/cathen/06608a.htm" TargetMode="External"/><Relationship Id="rId3" Type="http://schemas.openxmlformats.org/officeDocument/2006/relationships/hyperlink" Target="http://www.newadvent.org/cathen/06608b.htm" TargetMode="External"/><Relationship Id="rId4" Type="http://schemas.openxmlformats.org/officeDocument/2006/relationships/hyperlink" Target="http://www.newadvent.org/cathen/08004a.htm" TargetMode="External"/><Relationship Id="rId5" Type="http://schemas.openxmlformats.org/officeDocument/2006/relationships/hyperlink" Target="http://www.newadvent.org/cathen/06636b.htm" TargetMode="External"/><Relationship Id="rId6" Type="http://schemas.openxmlformats.org/officeDocument/2006/relationships/hyperlink" Target="http://www.newadvent.org/cathen/05649a.htm" TargetMode="External"/><Relationship Id="rId7" Type="http://schemas.openxmlformats.org/officeDocument/2006/relationships/hyperlink" Target="http://www.newadvent.org/cathen/10715a.htm" TargetMode="External"/><Relationship Id="rId8" Type="http://schemas.openxmlformats.org/officeDocument/2006/relationships/hyperlink" Target="http://www.newadvent.org/cathen/15506a.htm" TargetMode="External"/><Relationship Id="rId9" Type="http://schemas.openxmlformats.org/officeDocument/2006/relationships/hyperlink" Target="http://www.newadvent.org/cathen/09580c.htm" TargetMode="External"/><Relationship Id="rId10" Type="http://schemas.openxmlformats.org/officeDocument/2006/relationships/hyperlink" Target="http://www.newadvent.org/cathen/12673b.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ewadvent.org/cathen/01124a.htm" TargetMode="External"/><Relationship Id="rId4" Type="http://schemas.openxmlformats.org/officeDocument/2006/relationships/hyperlink" Target="http://www.newadvent.org/cathen/08004a.htm" TargetMode="External"/><Relationship Id="rId5" Type="http://schemas.openxmlformats.org/officeDocument/2006/relationships/hyperlink" Target="http://www.newadvent.org/cathen/10733a.htm" TargetMode="External"/><Relationship Id="rId6" Type="http://schemas.openxmlformats.org/officeDocument/2006/relationships/hyperlink" Target="http://www.newadvent.org/cathen/06608a.htm" TargetMode="External"/><Relationship Id="rId1" Type="http://schemas.openxmlformats.org/officeDocument/2006/relationships/slideLayout" Target="../slideLayouts/slideLayout2.xml"/><Relationship Id="rId2" Type="http://schemas.openxmlformats.org/officeDocument/2006/relationships/hyperlink" Target="http://www.newadvent.org/cathen/03539b.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Western Mind</a:t>
            </a:r>
            <a:endParaRPr lang="en-US" dirty="0"/>
          </a:p>
        </p:txBody>
      </p:sp>
      <p:sp>
        <p:nvSpPr>
          <p:cNvPr id="3" name="Subtitle 2"/>
          <p:cNvSpPr>
            <a:spLocks noGrp="1"/>
          </p:cNvSpPr>
          <p:nvPr>
            <p:ph type="subTitle" idx="1"/>
          </p:nvPr>
        </p:nvSpPr>
        <p:spPr/>
        <p:txBody>
          <a:bodyPr/>
          <a:lstStyle/>
          <a:p>
            <a:r>
              <a:rPr lang="en-US" dirty="0" smtClean="0"/>
              <a:t>RUC, SPRING 2017</a:t>
            </a:r>
            <a:endParaRPr lang="en-US" dirty="0"/>
          </a:p>
        </p:txBody>
      </p:sp>
    </p:spTree>
    <p:extLst>
      <p:ext uri="{BB962C8B-B14F-4D97-AF65-F5344CB8AC3E}">
        <p14:creationId xmlns:p14="http://schemas.microsoft.com/office/powerpoint/2010/main" val="954754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fontScale="92500"/>
          </a:bodyPr>
          <a:lstStyle/>
          <a:p>
            <a:pPr marL="0" indent="0">
              <a:buNone/>
            </a:pPr>
            <a:r>
              <a:rPr lang="en-US" dirty="0"/>
              <a:t>The second way is from the </a:t>
            </a:r>
            <a:r>
              <a:rPr lang="en-US" dirty="0">
                <a:hlinkClick r:id="rId2"/>
              </a:rPr>
              <a:t>nature</a:t>
            </a:r>
            <a:r>
              <a:rPr lang="en-US" dirty="0"/>
              <a:t> of the efficient </a:t>
            </a:r>
            <a:r>
              <a:rPr lang="en-US" dirty="0">
                <a:hlinkClick r:id="rId3"/>
              </a:rPr>
              <a:t>cause</a:t>
            </a:r>
            <a:r>
              <a:rPr lang="en-US" dirty="0"/>
              <a:t>. In the world of sense we find there is an order of efficient </a:t>
            </a:r>
            <a:r>
              <a:rPr lang="en-US" dirty="0">
                <a:hlinkClick r:id="rId3"/>
              </a:rPr>
              <a:t>causes</a:t>
            </a:r>
            <a:r>
              <a:rPr lang="en-US" dirty="0"/>
              <a:t>. There is no case </a:t>
            </a:r>
            <a:r>
              <a:rPr lang="en-US" dirty="0">
                <a:hlinkClick r:id="rId4"/>
              </a:rPr>
              <a:t>known</a:t>
            </a:r>
            <a:r>
              <a:rPr lang="en-US" dirty="0"/>
              <a:t> (neither is it, indeed, possible) in which a thing is found to be the efficient </a:t>
            </a:r>
            <a:r>
              <a:rPr lang="en-US" dirty="0">
                <a:hlinkClick r:id="rId3"/>
              </a:rPr>
              <a:t>cause</a:t>
            </a:r>
            <a:r>
              <a:rPr lang="en-US" dirty="0"/>
              <a:t> of itself; for so it would be prior to itself, which is impossible. Now in efficient </a:t>
            </a:r>
            <a:r>
              <a:rPr lang="en-US" dirty="0">
                <a:hlinkClick r:id="rId3"/>
              </a:rPr>
              <a:t>causes</a:t>
            </a:r>
            <a:r>
              <a:rPr lang="en-US" dirty="0"/>
              <a:t> it is not possible to go on to </a:t>
            </a:r>
            <a:r>
              <a:rPr lang="en-US" dirty="0">
                <a:hlinkClick r:id="rId5"/>
              </a:rPr>
              <a:t>infinity</a:t>
            </a:r>
            <a:r>
              <a:rPr lang="en-US" dirty="0"/>
              <a:t>, because in all efficient </a:t>
            </a:r>
            <a:r>
              <a:rPr lang="en-US" dirty="0">
                <a:hlinkClick r:id="rId3"/>
              </a:rPr>
              <a:t>causes</a:t>
            </a:r>
            <a:r>
              <a:rPr lang="en-US" dirty="0"/>
              <a:t> following in order, the first is the </a:t>
            </a:r>
            <a:r>
              <a:rPr lang="en-US" dirty="0">
                <a:hlinkClick r:id="rId3"/>
              </a:rPr>
              <a:t>cause</a:t>
            </a:r>
            <a:r>
              <a:rPr lang="en-US" dirty="0"/>
              <a:t> of the intermediate </a:t>
            </a:r>
            <a:r>
              <a:rPr lang="en-US" dirty="0">
                <a:hlinkClick r:id="rId3"/>
              </a:rPr>
              <a:t>cause</a:t>
            </a:r>
            <a:r>
              <a:rPr lang="en-US" dirty="0"/>
              <a:t>, and the intermediate is the </a:t>
            </a:r>
            <a:r>
              <a:rPr lang="en-US" dirty="0">
                <a:hlinkClick r:id="rId3"/>
              </a:rPr>
              <a:t>cause</a:t>
            </a:r>
            <a:r>
              <a:rPr lang="en-US" dirty="0"/>
              <a:t> of the ultimate </a:t>
            </a:r>
            <a:r>
              <a:rPr lang="en-US" dirty="0">
                <a:hlinkClick r:id="rId3"/>
              </a:rPr>
              <a:t>cause</a:t>
            </a:r>
            <a:r>
              <a:rPr lang="en-US" dirty="0"/>
              <a:t>, whether the intermediate </a:t>
            </a:r>
            <a:r>
              <a:rPr lang="en-US" dirty="0">
                <a:hlinkClick r:id="rId3"/>
              </a:rPr>
              <a:t>cause</a:t>
            </a:r>
            <a:r>
              <a:rPr lang="en-US" dirty="0"/>
              <a:t> be several, or only one. Now to take away the </a:t>
            </a:r>
            <a:r>
              <a:rPr lang="en-US" dirty="0">
                <a:hlinkClick r:id="rId3"/>
              </a:rPr>
              <a:t>cause</a:t>
            </a:r>
            <a:r>
              <a:rPr lang="en-US" dirty="0"/>
              <a:t> is to take away the effect. Therefore, if there be no first </a:t>
            </a:r>
            <a:r>
              <a:rPr lang="en-US" dirty="0">
                <a:hlinkClick r:id="rId3"/>
              </a:rPr>
              <a:t>cause</a:t>
            </a:r>
            <a:r>
              <a:rPr lang="en-US" dirty="0"/>
              <a:t> among efficient </a:t>
            </a:r>
            <a:r>
              <a:rPr lang="en-US" dirty="0">
                <a:hlinkClick r:id="rId3"/>
              </a:rPr>
              <a:t>causes</a:t>
            </a:r>
            <a:r>
              <a:rPr lang="en-US" dirty="0"/>
              <a:t>, there will be no ultimate, nor any intermediate </a:t>
            </a:r>
            <a:r>
              <a:rPr lang="en-US" dirty="0">
                <a:hlinkClick r:id="rId3"/>
              </a:rPr>
              <a:t>cause</a:t>
            </a:r>
            <a:r>
              <a:rPr lang="en-US" dirty="0"/>
              <a:t>. But if in efficient </a:t>
            </a:r>
            <a:r>
              <a:rPr lang="en-US" dirty="0">
                <a:hlinkClick r:id="rId3"/>
              </a:rPr>
              <a:t>causes</a:t>
            </a:r>
            <a:r>
              <a:rPr lang="en-US" dirty="0"/>
              <a:t> it is possible to go on to </a:t>
            </a:r>
            <a:r>
              <a:rPr lang="en-US" dirty="0">
                <a:hlinkClick r:id="rId5"/>
              </a:rPr>
              <a:t>infinity</a:t>
            </a:r>
            <a:r>
              <a:rPr lang="en-US" dirty="0"/>
              <a:t>, there will be no first efficient </a:t>
            </a:r>
            <a:r>
              <a:rPr lang="en-US" dirty="0">
                <a:hlinkClick r:id="rId3"/>
              </a:rPr>
              <a:t>cause</a:t>
            </a:r>
            <a:r>
              <a:rPr lang="en-US" dirty="0"/>
              <a:t>, neither will there be an ultimate effect, nor any intermediate efficient </a:t>
            </a:r>
            <a:r>
              <a:rPr lang="en-US" dirty="0">
                <a:hlinkClick r:id="rId3"/>
              </a:rPr>
              <a:t>causes</a:t>
            </a:r>
            <a:r>
              <a:rPr lang="en-US" dirty="0"/>
              <a:t>; all of which is plainly </a:t>
            </a:r>
            <a:r>
              <a:rPr lang="en-US" dirty="0">
                <a:hlinkClick r:id="rId6"/>
              </a:rPr>
              <a:t>false</a:t>
            </a:r>
            <a:r>
              <a:rPr lang="en-US" dirty="0"/>
              <a:t>. Therefore it is </a:t>
            </a:r>
            <a:r>
              <a:rPr lang="en-US" dirty="0">
                <a:hlinkClick r:id="rId7"/>
              </a:rPr>
              <a:t>necessary</a:t>
            </a:r>
            <a:r>
              <a:rPr lang="en-US" dirty="0"/>
              <a:t> to admit a first efficient </a:t>
            </a:r>
            <a:r>
              <a:rPr lang="en-US" dirty="0">
                <a:hlinkClick r:id="rId3"/>
              </a:rPr>
              <a:t>cause</a:t>
            </a:r>
            <a:r>
              <a:rPr lang="en-US" dirty="0"/>
              <a:t>, to which everyone gives the name of </a:t>
            </a:r>
            <a:r>
              <a:rPr lang="en-US" dirty="0">
                <a:hlinkClick r:id="rId8"/>
              </a:rPr>
              <a:t>God</a:t>
            </a:r>
            <a:r>
              <a:rPr lang="en-US" dirty="0"/>
              <a:t>.</a:t>
            </a:r>
            <a:endParaRPr lang="en-US" dirty="0"/>
          </a:p>
        </p:txBody>
      </p:sp>
    </p:spTree>
    <p:extLst>
      <p:ext uri="{BB962C8B-B14F-4D97-AF65-F5344CB8AC3E}">
        <p14:creationId xmlns:p14="http://schemas.microsoft.com/office/powerpoint/2010/main" val="124251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fontScale="85000" lnSpcReduction="10000"/>
          </a:bodyPr>
          <a:lstStyle/>
          <a:p>
            <a:pPr marL="0" indent="0">
              <a:buNone/>
            </a:pPr>
            <a:r>
              <a:rPr lang="en-US" dirty="0"/>
              <a:t>The third way is taken from possibility and </a:t>
            </a:r>
            <a:r>
              <a:rPr lang="en-US" dirty="0">
                <a:hlinkClick r:id="rId2"/>
              </a:rPr>
              <a:t>necessity</a:t>
            </a:r>
            <a:r>
              <a:rPr lang="en-US" dirty="0"/>
              <a:t>, and runs thus. We find in </a:t>
            </a:r>
            <a:r>
              <a:rPr lang="en-US" dirty="0">
                <a:hlinkClick r:id="rId3"/>
              </a:rPr>
              <a:t>nature</a:t>
            </a:r>
            <a:r>
              <a:rPr lang="en-US" dirty="0"/>
              <a:t> things that are possible to be and not to be, since they are found to be generated, and to corrupt, and consequently, they are possible to be and not to be. But it is impossible for these always to exist, for that which is possible not to be at some time is not. Therefore, if everything is possible not to be, then at one time there could have been nothing in </a:t>
            </a:r>
            <a:r>
              <a:rPr lang="en-US" dirty="0">
                <a:hlinkClick r:id="rId4"/>
              </a:rPr>
              <a:t>existence</a:t>
            </a:r>
            <a:r>
              <a:rPr lang="en-US" dirty="0"/>
              <a:t>. Now if this were </a:t>
            </a:r>
            <a:r>
              <a:rPr lang="en-US" dirty="0">
                <a:hlinkClick r:id="rId5"/>
              </a:rPr>
              <a:t>true</a:t>
            </a:r>
            <a:r>
              <a:rPr lang="en-US" dirty="0"/>
              <a:t>, even now there would be nothing in </a:t>
            </a:r>
            <a:r>
              <a:rPr lang="en-US" dirty="0">
                <a:hlinkClick r:id="rId4"/>
              </a:rPr>
              <a:t>existence</a:t>
            </a:r>
            <a:r>
              <a:rPr lang="en-US" dirty="0"/>
              <a:t>, because that which does not </a:t>
            </a:r>
            <a:r>
              <a:rPr lang="en-US" dirty="0">
                <a:hlinkClick r:id="rId4"/>
              </a:rPr>
              <a:t>exist</a:t>
            </a:r>
            <a:r>
              <a:rPr lang="en-US" dirty="0"/>
              <a:t> only begins to </a:t>
            </a:r>
            <a:r>
              <a:rPr lang="en-US" dirty="0">
                <a:hlinkClick r:id="rId4"/>
              </a:rPr>
              <a:t>exist</a:t>
            </a:r>
            <a:r>
              <a:rPr lang="en-US" dirty="0"/>
              <a:t> by something already </a:t>
            </a:r>
            <a:r>
              <a:rPr lang="en-US" dirty="0">
                <a:hlinkClick r:id="rId4"/>
              </a:rPr>
              <a:t>existing</a:t>
            </a:r>
            <a:r>
              <a:rPr lang="en-US" dirty="0"/>
              <a:t>. Therefore, if at one time nothing was in </a:t>
            </a:r>
            <a:r>
              <a:rPr lang="en-US" dirty="0">
                <a:hlinkClick r:id="rId4"/>
              </a:rPr>
              <a:t>existence</a:t>
            </a:r>
            <a:r>
              <a:rPr lang="en-US" dirty="0"/>
              <a:t>, it would have been impossible for anything to have begun to </a:t>
            </a:r>
            <a:r>
              <a:rPr lang="en-US" dirty="0">
                <a:hlinkClick r:id="rId4"/>
              </a:rPr>
              <a:t>exist</a:t>
            </a:r>
            <a:r>
              <a:rPr lang="en-US" dirty="0"/>
              <a:t>; and thus even now nothing would be in </a:t>
            </a:r>
            <a:r>
              <a:rPr lang="en-US" dirty="0">
                <a:hlinkClick r:id="rId4"/>
              </a:rPr>
              <a:t>existence</a:t>
            </a:r>
            <a:r>
              <a:rPr lang="en-US" dirty="0"/>
              <a:t> — which is absurd. Therefore, not all beings are merely possible, but there must </a:t>
            </a:r>
            <a:r>
              <a:rPr lang="en-US" dirty="0">
                <a:hlinkClick r:id="rId4"/>
              </a:rPr>
              <a:t>exist</a:t>
            </a:r>
            <a:r>
              <a:rPr lang="en-US" dirty="0"/>
              <a:t> something the </a:t>
            </a:r>
            <a:r>
              <a:rPr lang="en-US" dirty="0">
                <a:hlinkClick r:id="rId4"/>
              </a:rPr>
              <a:t>existence</a:t>
            </a:r>
            <a:r>
              <a:rPr lang="en-US" dirty="0"/>
              <a:t> of which is </a:t>
            </a:r>
            <a:r>
              <a:rPr lang="en-US" dirty="0">
                <a:hlinkClick r:id="rId2"/>
              </a:rPr>
              <a:t>necessary</a:t>
            </a:r>
            <a:r>
              <a:rPr lang="en-US" dirty="0"/>
              <a:t>. But every </a:t>
            </a:r>
            <a:r>
              <a:rPr lang="en-US" dirty="0">
                <a:hlinkClick r:id="rId2"/>
              </a:rPr>
              <a:t>necessary</a:t>
            </a:r>
            <a:r>
              <a:rPr lang="en-US" dirty="0"/>
              <a:t> thing either has its </a:t>
            </a:r>
            <a:r>
              <a:rPr lang="en-US" dirty="0">
                <a:hlinkClick r:id="rId2"/>
              </a:rPr>
              <a:t>necessity</a:t>
            </a:r>
            <a:r>
              <a:rPr lang="en-US" dirty="0"/>
              <a:t> </a:t>
            </a:r>
            <a:r>
              <a:rPr lang="en-US" dirty="0">
                <a:hlinkClick r:id="rId6"/>
              </a:rPr>
              <a:t>caused</a:t>
            </a:r>
            <a:r>
              <a:rPr lang="en-US" dirty="0"/>
              <a:t> by another, or not. Now it is impossible to go on to </a:t>
            </a:r>
            <a:r>
              <a:rPr lang="en-US" dirty="0">
                <a:hlinkClick r:id="rId7"/>
              </a:rPr>
              <a:t>infinity</a:t>
            </a:r>
            <a:r>
              <a:rPr lang="en-US" dirty="0"/>
              <a:t> in </a:t>
            </a:r>
            <a:r>
              <a:rPr lang="en-US" dirty="0">
                <a:hlinkClick r:id="rId2"/>
              </a:rPr>
              <a:t>necessary</a:t>
            </a:r>
            <a:r>
              <a:rPr lang="en-US" dirty="0"/>
              <a:t> things which have their </a:t>
            </a:r>
            <a:r>
              <a:rPr lang="en-US" dirty="0">
                <a:hlinkClick r:id="rId2"/>
              </a:rPr>
              <a:t>necessity</a:t>
            </a:r>
            <a:r>
              <a:rPr lang="en-US" dirty="0"/>
              <a:t> </a:t>
            </a:r>
            <a:r>
              <a:rPr lang="en-US" dirty="0">
                <a:hlinkClick r:id="rId6"/>
              </a:rPr>
              <a:t>caused</a:t>
            </a:r>
            <a:r>
              <a:rPr lang="en-US" dirty="0"/>
              <a:t> by another, as has been already </a:t>
            </a:r>
            <a:r>
              <a:rPr lang="en-US" dirty="0">
                <a:hlinkClick r:id="rId8"/>
              </a:rPr>
              <a:t>proved</a:t>
            </a:r>
            <a:r>
              <a:rPr lang="en-US" dirty="0"/>
              <a:t> in regard to efficient </a:t>
            </a:r>
            <a:r>
              <a:rPr lang="en-US" dirty="0">
                <a:hlinkClick r:id="rId6"/>
              </a:rPr>
              <a:t>causes</a:t>
            </a:r>
            <a:r>
              <a:rPr lang="en-US" dirty="0"/>
              <a:t>. Therefore we cannot but postulate the </a:t>
            </a:r>
            <a:r>
              <a:rPr lang="en-US" dirty="0">
                <a:hlinkClick r:id="rId4"/>
              </a:rPr>
              <a:t>existence</a:t>
            </a:r>
            <a:r>
              <a:rPr lang="en-US" dirty="0"/>
              <a:t> of some being having of itself its own </a:t>
            </a:r>
            <a:r>
              <a:rPr lang="en-US" dirty="0">
                <a:hlinkClick r:id="rId2"/>
              </a:rPr>
              <a:t>necessity</a:t>
            </a:r>
            <a:r>
              <a:rPr lang="en-US" dirty="0"/>
              <a:t>, and not receiving it from another, but rather causing in others their </a:t>
            </a:r>
            <a:r>
              <a:rPr lang="en-US" dirty="0">
                <a:hlinkClick r:id="rId2"/>
              </a:rPr>
              <a:t>necessity</a:t>
            </a:r>
            <a:r>
              <a:rPr lang="en-US" dirty="0"/>
              <a:t>. This all </a:t>
            </a:r>
            <a:r>
              <a:rPr lang="en-US" dirty="0">
                <a:hlinkClick r:id="rId9"/>
              </a:rPr>
              <a:t>men</a:t>
            </a:r>
            <a:r>
              <a:rPr lang="en-US" dirty="0"/>
              <a:t> speak of as </a:t>
            </a:r>
            <a:r>
              <a:rPr lang="en-US" dirty="0">
                <a:hlinkClick r:id="rId10"/>
              </a:rPr>
              <a:t>God</a:t>
            </a:r>
            <a:r>
              <a:rPr lang="en-US" dirty="0"/>
              <a:t>. </a:t>
            </a:r>
            <a:endParaRPr lang="en-GB" dirty="0"/>
          </a:p>
          <a:p>
            <a:pPr marL="0" indent="0">
              <a:buNone/>
            </a:pPr>
            <a:endParaRPr lang="en-US" dirty="0"/>
          </a:p>
        </p:txBody>
      </p:sp>
    </p:spTree>
    <p:extLst>
      <p:ext uri="{BB962C8B-B14F-4D97-AF65-F5344CB8AC3E}">
        <p14:creationId xmlns:p14="http://schemas.microsoft.com/office/powerpoint/2010/main" val="179534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pPr marL="0" indent="0">
              <a:buNone/>
            </a:pPr>
            <a:r>
              <a:rPr lang="en-US" dirty="0"/>
              <a:t>The fourth way is taken from the gradation to be found in things. Among beings there are some more and some less </a:t>
            </a:r>
            <a:r>
              <a:rPr lang="en-US" dirty="0">
                <a:hlinkClick r:id="rId2"/>
              </a:rPr>
              <a:t>good</a:t>
            </a:r>
            <a:r>
              <a:rPr lang="en-US" dirty="0"/>
              <a:t>, </a:t>
            </a:r>
            <a:r>
              <a:rPr lang="en-US" dirty="0">
                <a:hlinkClick r:id="rId3"/>
              </a:rPr>
              <a:t>true</a:t>
            </a:r>
            <a:r>
              <a:rPr lang="en-US" dirty="0"/>
              <a:t>, noble and the like. But "more" and "less" are predicated of different things, according as they resemble in their different ways something which is the maximum, as a thing is said to be hotter according as it more nearly resembles that which is hottest; so that there is something which is truest, something best, something noblest and, consequently, something which is uttermost being; for those things that are greatest in </a:t>
            </a:r>
            <a:r>
              <a:rPr lang="en-US" dirty="0">
                <a:hlinkClick r:id="rId3"/>
              </a:rPr>
              <a:t>truth</a:t>
            </a:r>
            <a:r>
              <a:rPr lang="en-US" dirty="0"/>
              <a:t> are greatest in being, as it is written in Metaph. ii. Now the maximum in any genus is the </a:t>
            </a:r>
            <a:r>
              <a:rPr lang="en-US" dirty="0">
                <a:hlinkClick r:id="rId4"/>
              </a:rPr>
              <a:t>cause</a:t>
            </a:r>
            <a:r>
              <a:rPr lang="en-US" dirty="0"/>
              <a:t> of all in that genus; as fire, which is the maximum heat, is the </a:t>
            </a:r>
            <a:r>
              <a:rPr lang="en-US" dirty="0">
                <a:hlinkClick r:id="rId4"/>
              </a:rPr>
              <a:t>cause</a:t>
            </a:r>
            <a:r>
              <a:rPr lang="en-US" dirty="0"/>
              <a:t> of all hot things. Therefore there must also be something which is to all beings the </a:t>
            </a:r>
            <a:r>
              <a:rPr lang="en-US" dirty="0">
                <a:hlinkClick r:id="rId4"/>
              </a:rPr>
              <a:t>cause</a:t>
            </a:r>
            <a:r>
              <a:rPr lang="en-US" dirty="0"/>
              <a:t> of their being, </a:t>
            </a:r>
            <a:r>
              <a:rPr lang="en-US" dirty="0">
                <a:hlinkClick r:id="rId2"/>
              </a:rPr>
              <a:t>goodness</a:t>
            </a:r>
            <a:r>
              <a:rPr lang="en-US" dirty="0"/>
              <a:t>, and every other perfection; and this we call </a:t>
            </a:r>
            <a:r>
              <a:rPr lang="en-US" dirty="0">
                <a:hlinkClick r:id="rId5"/>
              </a:rPr>
              <a:t>God</a:t>
            </a:r>
            <a:r>
              <a:rPr lang="en-US" dirty="0"/>
              <a:t>. </a:t>
            </a:r>
            <a:endParaRPr lang="en-GB" dirty="0"/>
          </a:p>
          <a:p>
            <a:pPr marL="0" indent="0">
              <a:buNone/>
            </a:pPr>
            <a:endParaRPr lang="en-US" dirty="0"/>
          </a:p>
        </p:txBody>
      </p:sp>
    </p:spTree>
    <p:extLst>
      <p:ext uri="{BB962C8B-B14F-4D97-AF65-F5344CB8AC3E}">
        <p14:creationId xmlns:p14="http://schemas.microsoft.com/office/powerpoint/2010/main" val="1224888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pPr marL="0" indent="0">
              <a:buNone/>
            </a:pPr>
            <a:r>
              <a:rPr lang="en-US" dirty="0"/>
              <a:t>The fifth way is taken from the governance of the world. We see that things which lack </a:t>
            </a:r>
            <a:r>
              <a:rPr lang="en-US" dirty="0">
                <a:hlinkClick r:id="rId2"/>
              </a:rPr>
              <a:t>intelligence</a:t>
            </a:r>
            <a:r>
              <a:rPr lang="en-US" dirty="0"/>
              <a:t>, such as </a:t>
            </a:r>
            <a:r>
              <a:rPr lang="en-US" dirty="0">
                <a:hlinkClick r:id="rId3"/>
              </a:rPr>
              <a:t>natural</a:t>
            </a:r>
            <a:r>
              <a:rPr lang="en-US" dirty="0"/>
              <a:t> bodies, act for an end, and this is evident from their acting always, or nearly always, in the same way, so as to obtain the best result. Hence it is plain that not fortuitously, but designedly, do they achieve their end. Now whatever lacks </a:t>
            </a:r>
            <a:r>
              <a:rPr lang="en-US" dirty="0">
                <a:hlinkClick r:id="rId2"/>
              </a:rPr>
              <a:t>intelligence</a:t>
            </a:r>
            <a:r>
              <a:rPr lang="en-US" dirty="0"/>
              <a:t> cannot move towards an end, unless it be directed by some being endowed with </a:t>
            </a:r>
            <a:r>
              <a:rPr lang="en-US" dirty="0">
                <a:hlinkClick r:id="rId4"/>
              </a:rPr>
              <a:t>knowledge</a:t>
            </a:r>
            <a:r>
              <a:rPr lang="en-US" dirty="0"/>
              <a:t> and </a:t>
            </a:r>
            <a:r>
              <a:rPr lang="en-US" dirty="0">
                <a:hlinkClick r:id="rId2"/>
              </a:rPr>
              <a:t>intelligence</a:t>
            </a:r>
            <a:r>
              <a:rPr lang="en-US" dirty="0"/>
              <a:t>; as the arrow is shot to its mark by the archer. Therefore some </a:t>
            </a:r>
            <a:r>
              <a:rPr lang="en-US" dirty="0">
                <a:hlinkClick r:id="rId2"/>
              </a:rPr>
              <a:t>intelligent</a:t>
            </a:r>
            <a:r>
              <a:rPr lang="en-US" dirty="0"/>
              <a:t> being </a:t>
            </a:r>
            <a:r>
              <a:rPr lang="en-US" dirty="0">
                <a:hlinkClick r:id="rId5"/>
              </a:rPr>
              <a:t>exists</a:t>
            </a:r>
            <a:r>
              <a:rPr lang="en-US" dirty="0"/>
              <a:t> by whom all </a:t>
            </a:r>
            <a:r>
              <a:rPr lang="en-US" dirty="0">
                <a:hlinkClick r:id="rId3"/>
              </a:rPr>
              <a:t>natural</a:t>
            </a:r>
            <a:r>
              <a:rPr lang="en-US" dirty="0"/>
              <a:t> things are directed to their end; and this being we call </a:t>
            </a:r>
            <a:r>
              <a:rPr lang="en-US" dirty="0">
                <a:hlinkClick r:id="rId6"/>
              </a:rPr>
              <a:t>God</a:t>
            </a:r>
            <a:r>
              <a:rPr lang="en-US" dirty="0"/>
              <a:t>. </a:t>
            </a:r>
            <a:endParaRPr lang="en-GB" dirty="0"/>
          </a:p>
          <a:p>
            <a:pPr marL="0" indent="0">
              <a:buNone/>
            </a:pPr>
            <a:endParaRPr lang="en-US" dirty="0"/>
          </a:p>
        </p:txBody>
      </p:sp>
    </p:spTree>
    <p:extLst>
      <p:ext uri="{BB962C8B-B14F-4D97-AF65-F5344CB8AC3E}">
        <p14:creationId xmlns:p14="http://schemas.microsoft.com/office/powerpoint/2010/main" val="26237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Thomas Aquinas: the Act of Existence</a:t>
            </a:r>
            <a:endParaRPr lang="en-US" dirty="0"/>
          </a:p>
        </p:txBody>
      </p:sp>
      <p:sp>
        <p:nvSpPr>
          <p:cNvPr id="3" name="Content Placeholder 2"/>
          <p:cNvSpPr>
            <a:spLocks noGrp="1"/>
          </p:cNvSpPr>
          <p:nvPr>
            <p:ph idx="1"/>
          </p:nvPr>
        </p:nvSpPr>
        <p:spPr>
          <a:xfrm>
            <a:off x="838200" y="1364776"/>
            <a:ext cx="10515600" cy="5158854"/>
          </a:xfrm>
        </p:spPr>
        <p:txBody>
          <a:bodyPr>
            <a:normAutofit fontScale="85000" lnSpcReduction="20000"/>
          </a:bodyPr>
          <a:lstStyle/>
          <a:p>
            <a:r>
              <a:rPr lang="en-GB" dirty="0"/>
              <a:t>‘Everything which comes after the first being, since it is not its </a:t>
            </a:r>
            <a:r>
              <a:rPr lang="en-GB" i="1" dirty="0" err="1"/>
              <a:t>esse</a:t>
            </a:r>
            <a:r>
              <a:rPr lang="en-GB" dirty="0"/>
              <a:t>, has an </a:t>
            </a:r>
            <a:r>
              <a:rPr lang="en-GB" i="1" dirty="0" err="1"/>
              <a:t>esse</a:t>
            </a:r>
            <a:r>
              <a:rPr lang="en-GB" dirty="0"/>
              <a:t> which is received in something by which the </a:t>
            </a:r>
            <a:r>
              <a:rPr lang="en-GB" i="1" dirty="0" err="1"/>
              <a:t>esse</a:t>
            </a:r>
            <a:r>
              <a:rPr lang="en-GB" dirty="0"/>
              <a:t> is limited; and thus in every creature the nature of the thing which participates  </a:t>
            </a:r>
            <a:r>
              <a:rPr lang="en-GB" i="1" dirty="0" err="1"/>
              <a:t>esse</a:t>
            </a:r>
            <a:r>
              <a:rPr lang="en-GB" dirty="0"/>
              <a:t> is one, and the participated </a:t>
            </a:r>
            <a:r>
              <a:rPr lang="en-GB" i="1" dirty="0" err="1"/>
              <a:t>esse</a:t>
            </a:r>
            <a:r>
              <a:rPr lang="en-GB" dirty="0"/>
              <a:t> is something else. And since everything participates in the first act by assimilation in so far as it has </a:t>
            </a:r>
            <a:r>
              <a:rPr lang="en-GB" i="1" dirty="0" err="1"/>
              <a:t>esse</a:t>
            </a:r>
            <a:r>
              <a:rPr lang="en-GB" dirty="0"/>
              <a:t>, the participated </a:t>
            </a:r>
            <a:r>
              <a:rPr lang="en-GB" i="1" dirty="0" err="1"/>
              <a:t>esse</a:t>
            </a:r>
            <a:r>
              <a:rPr lang="en-GB" dirty="0"/>
              <a:t> in each thing  must be related to the nature which participates in it as act to potency.’ </a:t>
            </a:r>
          </a:p>
          <a:p>
            <a:r>
              <a:rPr lang="en-GB" dirty="0"/>
              <a:t>(Aquinas on Spiritual Creatures)</a:t>
            </a:r>
          </a:p>
          <a:p>
            <a:r>
              <a:rPr lang="en-GB" dirty="0"/>
              <a:t> </a:t>
            </a:r>
          </a:p>
          <a:p>
            <a:r>
              <a:rPr lang="en-GB" dirty="0"/>
              <a:t>According to the last sentence, everything participates in the First Act by assimilation to the extent to which it itself enjoys </a:t>
            </a:r>
            <a:r>
              <a:rPr lang="en-GB" i="1" dirty="0" err="1"/>
              <a:t>esse</a:t>
            </a:r>
            <a:r>
              <a:rPr lang="en-GB" dirty="0"/>
              <a:t>. But the remainder of that sentence refers to a nature that participates in the </a:t>
            </a:r>
            <a:r>
              <a:rPr lang="en-GB" i="1" dirty="0" err="1"/>
              <a:t>esse</a:t>
            </a:r>
            <a:r>
              <a:rPr lang="en-GB" dirty="0"/>
              <a:t> (or act of being) which is intrinsic to the creature.</a:t>
            </a:r>
          </a:p>
          <a:p>
            <a:r>
              <a:rPr lang="en-GB" dirty="0" smtClean="0"/>
              <a:t>This </a:t>
            </a:r>
            <a:r>
              <a:rPr lang="en-GB" dirty="0"/>
              <a:t>suggests that Aquinas speaks of created or caused entities or natures as participating in </a:t>
            </a:r>
            <a:r>
              <a:rPr lang="en-GB" i="1" dirty="0" err="1"/>
              <a:t>esse</a:t>
            </a:r>
            <a:r>
              <a:rPr lang="en-GB" dirty="0"/>
              <a:t> in three ways: 1) as participating in</a:t>
            </a:r>
            <a:r>
              <a:rPr lang="en-GB" i="1" dirty="0"/>
              <a:t> </a:t>
            </a:r>
            <a:r>
              <a:rPr lang="en-GB" i="1" dirty="0" err="1"/>
              <a:t>esse</a:t>
            </a:r>
            <a:r>
              <a:rPr lang="en-GB" i="1" dirty="0"/>
              <a:t> commune</a:t>
            </a:r>
            <a:r>
              <a:rPr lang="en-GB" dirty="0"/>
              <a:t> (being in general), 2) as participating in subsisting </a:t>
            </a:r>
            <a:r>
              <a:rPr lang="en-GB" i="1" dirty="0" err="1"/>
              <a:t>esse</a:t>
            </a:r>
            <a:r>
              <a:rPr lang="en-GB" dirty="0"/>
              <a:t> (God) and 3) as participating in the </a:t>
            </a:r>
            <a:r>
              <a:rPr lang="en-GB" i="1" dirty="0" err="1"/>
              <a:t>esse</a:t>
            </a:r>
            <a:r>
              <a:rPr lang="en-GB" dirty="0"/>
              <a:t> (act of being) that is intrinsically realized in the existing </a:t>
            </a:r>
            <a:r>
              <a:rPr lang="en-GB" dirty="0" smtClean="0"/>
              <a:t>creature (</a:t>
            </a:r>
            <a:r>
              <a:rPr lang="en-GB" i="1" dirty="0" err="1" smtClean="0"/>
              <a:t>ens</a:t>
            </a:r>
            <a:r>
              <a:rPr lang="en-GB" i="1" dirty="0" smtClean="0"/>
              <a:t>)</a:t>
            </a:r>
          </a:p>
          <a:p>
            <a:r>
              <a:rPr lang="en-GB" i="1" dirty="0" smtClean="0"/>
              <a:t>N. </a:t>
            </a:r>
            <a:r>
              <a:rPr lang="en-GB" i="1" dirty="0" err="1" smtClean="0"/>
              <a:t>Kretzmann</a:t>
            </a:r>
            <a:r>
              <a:rPr lang="en-GB" i="1" dirty="0" smtClean="0"/>
              <a:t>, Cambridge Companion to Aquinas, 98. </a:t>
            </a:r>
            <a:endParaRPr lang="en-GB" i="1" dirty="0"/>
          </a:p>
          <a:p>
            <a:pPr marL="0" indent="0">
              <a:buNone/>
            </a:pPr>
            <a:endParaRPr lang="en-US" dirty="0"/>
          </a:p>
        </p:txBody>
      </p:sp>
    </p:spTree>
    <p:extLst>
      <p:ext uri="{BB962C8B-B14F-4D97-AF65-F5344CB8AC3E}">
        <p14:creationId xmlns:p14="http://schemas.microsoft.com/office/powerpoint/2010/main" val="802081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Thomas Aquinas: the Act of Existence</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r>
              <a:rPr lang="en-GB" dirty="0" smtClean="0"/>
              <a:t>‘Note the difference between </a:t>
            </a:r>
            <a:r>
              <a:rPr lang="en-GB" i="1" dirty="0" err="1" smtClean="0"/>
              <a:t>esse</a:t>
            </a:r>
            <a:r>
              <a:rPr lang="en-GB" dirty="0" smtClean="0"/>
              <a:t> and </a:t>
            </a:r>
            <a:r>
              <a:rPr lang="en-GB" i="1" dirty="0" err="1" smtClean="0"/>
              <a:t>ens</a:t>
            </a:r>
            <a:endParaRPr lang="en-GB" i="1" dirty="0" smtClean="0"/>
          </a:p>
          <a:p>
            <a:r>
              <a:rPr lang="en-GB" i="1" u="sng" dirty="0" smtClean="0"/>
              <a:t>What</a:t>
            </a:r>
            <a:r>
              <a:rPr lang="en-GB" i="1" dirty="0" smtClean="0"/>
              <a:t> something is</a:t>
            </a:r>
          </a:p>
          <a:p>
            <a:r>
              <a:rPr lang="en-GB" i="1" dirty="0" smtClean="0"/>
              <a:t>And </a:t>
            </a:r>
            <a:r>
              <a:rPr lang="en-GB" i="1" u="sng" dirty="0" smtClean="0"/>
              <a:t>that</a:t>
            </a:r>
            <a:r>
              <a:rPr lang="en-GB" i="1" dirty="0" smtClean="0"/>
              <a:t> something is</a:t>
            </a:r>
          </a:p>
          <a:p>
            <a:r>
              <a:rPr lang="en-US" i="1" dirty="0" smtClean="0"/>
              <a:t>‘the dog exists’. This difference is the principle of </a:t>
            </a:r>
            <a:r>
              <a:rPr lang="en-US" i="1" dirty="0" err="1" smtClean="0"/>
              <a:t>createdness</a:t>
            </a:r>
            <a:endParaRPr lang="en-US" i="1" dirty="0" smtClean="0"/>
          </a:p>
          <a:p>
            <a:endParaRPr lang="en-US" i="1" dirty="0" smtClean="0"/>
          </a:p>
          <a:p>
            <a:endParaRPr lang="en-US" i="1" dirty="0"/>
          </a:p>
          <a:p>
            <a:r>
              <a:rPr lang="en-US" i="1" dirty="0" smtClean="0"/>
              <a:t>But in Thomas’ </a:t>
            </a:r>
            <a:r>
              <a:rPr lang="en-US" i="1" dirty="0" smtClean="0"/>
              <a:t>D</a:t>
            </a:r>
            <a:r>
              <a:rPr lang="en-US" i="1" dirty="0" smtClean="0"/>
              <a:t>eus, </a:t>
            </a:r>
            <a:r>
              <a:rPr lang="en-US" i="1" dirty="0" err="1" smtClean="0"/>
              <a:t>esse</a:t>
            </a:r>
            <a:r>
              <a:rPr lang="en-US" i="1" dirty="0" smtClean="0"/>
              <a:t> and </a:t>
            </a:r>
            <a:r>
              <a:rPr lang="en-US" i="1" dirty="0" err="1" smtClean="0"/>
              <a:t>ens</a:t>
            </a:r>
            <a:r>
              <a:rPr lang="en-US" i="1" dirty="0" smtClean="0"/>
              <a:t> are the same:</a:t>
            </a:r>
          </a:p>
          <a:p>
            <a:r>
              <a:rPr lang="en-US" i="1" dirty="0" smtClean="0"/>
              <a:t>Deus exists as the principle of existence: as Creator</a:t>
            </a:r>
          </a:p>
          <a:p>
            <a:endParaRPr lang="en-US" i="1" dirty="0"/>
          </a:p>
          <a:p>
            <a:r>
              <a:rPr lang="en-US" i="1" dirty="0" smtClean="0"/>
              <a:t>The beginning of a distinctively Western metaphysics?</a:t>
            </a:r>
            <a:endParaRPr lang="en-US" i="1" dirty="0"/>
          </a:p>
        </p:txBody>
      </p:sp>
    </p:spTree>
    <p:extLst>
      <p:ext uri="{BB962C8B-B14F-4D97-AF65-F5344CB8AC3E}">
        <p14:creationId xmlns:p14="http://schemas.microsoft.com/office/powerpoint/2010/main" val="1946509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COSMOLOGY</a:t>
            </a:r>
            <a:endParaRPr lang="en-US" dirty="0"/>
          </a:p>
        </p:txBody>
      </p:sp>
      <p:pic>
        <p:nvPicPr>
          <p:cNvPr id="5" name="Picture 4" descr="St Deni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6608" y="2059507"/>
            <a:ext cx="3489905" cy="3249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4369558" y="5704768"/>
            <a:ext cx="3452884" cy="584775"/>
          </a:xfrm>
          <a:prstGeom prst="rect">
            <a:avLst/>
          </a:prstGeom>
          <a:noFill/>
        </p:spPr>
        <p:txBody>
          <a:bodyPr wrap="square" rtlCol="0">
            <a:spAutoFit/>
          </a:bodyPr>
          <a:lstStyle/>
          <a:p>
            <a:r>
              <a:rPr lang="en-US" sz="3200" dirty="0" smtClean="0"/>
              <a:t>THE ’POROUS’ SELF</a:t>
            </a: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6047" y="2016191"/>
            <a:ext cx="3271482" cy="3293292"/>
          </a:xfrm>
          <a:prstGeom prst="rect">
            <a:avLst/>
          </a:prstGeom>
        </p:spPr>
      </p:pic>
    </p:spTree>
    <p:extLst>
      <p:ext uri="{BB962C8B-B14F-4D97-AF65-F5344CB8AC3E}">
        <p14:creationId xmlns:p14="http://schemas.microsoft.com/office/powerpoint/2010/main" val="1547440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COSMOLOGY</a:t>
            </a:r>
            <a:endParaRPr lang="en-US" dirty="0"/>
          </a:p>
        </p:txBody>
      </p:sp>
      <p:sp>
        <p:nvSpPr>
          <p:cNvPr id="6" name="TextBox 5"/>
          <p:cNvSpPr txBox="1"/>
          <p:nvPr/>
        </p:nvSpPr>
        <p:spPr>
          <a:xfrm>
            <a:off x="4369557" y="5704768"/>
            <a:ext cx="3709917" cy="584775"/>
          </a:xfrm>
          <a:prstGeom prst="rect">
            <a:avLst/>
          </a:prstGeom>
          <a:noFill/>
        </p:spPr>
        <p:txBody>
          <a:bodyPr wrap="square" rtlCol="0">
            <a:spAutoFit/>
          </a:bodyPr>
          <a:lstStyle/>
          <a:p>
            <a:r>
              <a:rPr lang="en-US" sz="3200" smtClean="0"/>
              <a:t>THE ’BUFFERED’ </a:t>
            </a:r>
            <a:r>
              <a:rPr lang="en-US" sz="3200" dirty="0" smtClean="0"/>
              <a:t>SELF</a:t>
            </a:r>
            <a:endParaRPr lang="en-US" sz="3200" dirty="0"/>
          </a:p>
        </p:txBody>
      </p:sp>
      <p:pic>
        <p:nvPicPr>
          <p:cNvPr id="8" name="Picture 7" descr="space wal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9580" y="2100125"/>
            <a:ext cx="4844121" cy="27248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5627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GB" dirty="0" smtClean="0"/>
              <a:t>What is a philosophical tradition?</a:t>
            </a:r>
            <a:endParaRPr lang="en-US" dirty="0"/>
          </a:p>
        </p:txBody>
      </p:sp>
      <p:sp>
        <p:nvSpPr>
          <p:cNvPr id="3" name="Content Placeholder 2"/>
          <p:cNvSpPr>
            <a:spLocks noGrp="1"/>
          </p:cNvSpPr>
          <p:nvPr>
            <p:ph idx="1"/>
          </p:nvPr>
        </p:nvSpPr>
        <p:spPr>
          <a:xfrm>
            <a:off x="838200" y="1364776"/>
            <a:ext cx="10515600" cy="5158854"/>
          </a:xfrm>
        </p:spPr>
        <p:txBody>
          <a:bodyPr>
            <a:normAutofit fontScale="55000" lnSpcReduction="20000"/>
          </a:bodyPr>
          <a:lstStyle/>
          <a:p>
            <a:pPr marL="0" lvl="0" indent="0">
              <a:buNone/>
            </a:pPr>
            <a:r>
              <a:rPr lang="en-GB" sz="3300" dirty="0"/>
              <a:t>There are geographical/cultural traditions of philosophy such as Chinese, Indian or Western philosophy. </a:t>
            </a:r>
          </a:p>
          <a:p>
            <a:pPr marL="0" indent="0">
              <a:buNone/>
            </a:pPr>
            <a:r>
              <a:rPr lang="en-GB" sz="3300" dirty="0" smtClean="0"/>
              <a:t>The </a:t>
            </a:r>
            <a:r>
              <a:rPr lang="en-GB" sz="3300" dirty="0"/>
              <a:t>Western tradition includes classical, continental and analytical traditions, as well as Christian, Jewish and esoteric traditions of philosophy (cf. Taoist, Confucian, Buddhist in the Chinese tradition). </a:t>
            </a:r>
          </a:p>
          <a:p>
            <a:pPr marL="0" indent="0">
              <a:buNone/>
            </a:pPr>
            <a:r>
              <a:rPr lang="en-GB" sz="3300" dirty="0" smtClean="0"/>
              <a:t>Arguably </a:t>
            </a:r>
            <a:r>
              <a:rPr lang="en-GB" sz="3300" dirty="0"/>
              <a:t>a tradition needs to a) have a beginning, b) later authors read earlier authors, c) some degree of common language (the Western tradition starts with classical philosophy and the common languages are first Greek and Latin (some Hebrew in the Middle Ages) with German, French and English dominant philosophical languages in the modern period.</a:t>
            </a:r>
          </a:p>
          <a:p>
            <a:pPr marL="0" indent="0">
              <a:buNone/>
            </a:pPr>
            <a:r>
              <a:rPr lang="en-GB" sz="3300" dirty="0" smtClean="0"/>
              <a:t>Note </a:t>
            </a:r>
            <a:r>
              <a:rPr lang="en-GB" sz="3300" dirty="0"/>
              <a:t>the difference between philosophical and religious texts (the latter are primarily the Old (OT) and New Testament (NT). The OT was written in Hebrew and was translated into classical Greek </a:t>
            </a:r>
            <a:r>
              <a:rPr lang="en-GB" sz="3300" i="1" dirty="0"/>
              <a:t>before the Christian period</a:t>
            </a:r>
            <a:r>
              <a:rPr lang="en-GB" sz="3300" dirty="0"/>
              <a:t> (called the Septuagint). The NT was written in koine Greek (though the participants were largely Aramaic speaking). The Greek speaking authors of the NT knew the Septuagint.  Both OT and NT were known largely in Latin until the modern period (Protestantism returned to the original Greek, and translated into modern European languages).</a:t>
            </a:r>
          </a:p>
          <a:p>
            <a:pPr marL="0" indent="0">
              <a:buNone/>
            </a:pPr>
            <a:r>
              <a:rPr lang="en-GB" sz="3300" dirty="0" smtClean="0"/>
              <a:t>Philosophical </a:t>
            </a:r>
            <a:r>
              <a:rPr lang="en-GB" sz="3300" dirty="0"/>
              <a:t>and religious texts are different genres but for much of its existence  the Western philosophical tradition has reflected the interaction of the two. Latin (often translations into Latin) was the common language in Western thought until the modern period. Modern Western philosophy still reflects something of this </a:t>
            </a:r>
            <a:r>
              <a:rPr lang="en-GB" sz="3300" i="1" dirty="0" err="1"/>
              <a:t>latinitas</a:t>
            </a:r>
            <a:r>
              <a:rPr lang="en-GB" sz="3300" dirty="0"/>
              <a:t> and there still remains a tension between Greek metaphysical thinking (classical and Christian) and Jewish ethical thinking (Hebrew). </a:t>
            </a:r>
          </a:p>
          <a:p>
            <a:pPr marL="0" indent="0">
              <a:buNone/>
            </a:pPr>
            <a:r>
              <a:rPr lang="en-GB" sz="3300" dirty="0" smtClean="0"/>
              <a:t>We </a:t>
            </a:r>
            <a:r>
              <a:rPr lang="en-GB" sz="3300" dirty="0"/>
              <a:t>need to remember that despite the continuing authority of classical Greek philosophers such as Plato and Aristotle, the Greek language was generally not known in the West until the 16</a:t>
            </a:r>
            <a:r>
              <a:rPr lang="en-GB" sz="3300" baseline="30000" dirty="0"/>
              <a:t>th</a:t>
            </a:r>
            <a:r>
              <a:rPr lang="en-GB" sz="3300" dirty="0"/>
              <a:t> century  Renaissance (in Italy) and 19</a:t>
            </a:r>
            <a:r>
              <a:rPr lang="en-GB" sz="3300" baseline="30000" dirty="0"/>
              <a:t>th</a:t>
            </a:r>
            <a:r>
              <a:rPr lang="en-GB" sz="3300" dirty="0"/>
              <a:t> century  Romanticism (in Germany and Northern Europe). In the modern period Classical Greek culture has exercised a fascination over the Western mind.  </a:t>
            </a:r>
          </a:p>
          <a:p>
            <a:pPr marL="0" indent="0">
              <a:buNone/>
            </a:pPr>
            <a:endParaRPr lang="en-US" dirty="0"/>
          </a:p>
        </p:txBody>
      </p:sp>
    </p:spTree>
    <p:extLst>
      <p:ext uri="{BB962C8B-B14F-4D97-AF65-F5344CB8AC3E}">
        <p14:creationId xmlns:p14="http://schemas.microsoft.com/office/powerpoint/2010/main" val="1543601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GB" dirty="0" smtClean="0"/>
              <a:t>AUGUSTINE: CONFESSIONS, Bk 10, </a:t>
            </a:r>
            <a:r>
              <a:rPr lang="en-GB" dirty="0" err="1" smtClean="0"/>
              <a:t>Ch</a:t>
            </a:r>
            <a:r>
              <a:rPr lang="en-GB" dirty="0" smtClean="0"/>
              <a:t> 10</a:t>
            </a:r>
            <a:endParaRPr lang="en-US" dirty="0"/>
          </a:p>
        </p:txBody>
      </p:sp>
      <p:sp>
        <p:nvSpPr>
          <p:cNvPr id="3" name="Content Placeholder 2"/>
          <p:cNvSpPr>
            <a:spLocks noGrp="1"/>
          </p:cNvSpPr>
          <p:nvPr>
            <p:ph idx="1"/>
          </p:nvPr>
        </p:nvSpPr>
        <p:spPr>
          <a:xfrm>
            <a:off x="838200" y="1364776"/>
            <a:ext cx="10515600" cy="5158854"/>
          </a:xfrm>
        </p:spPr>
        <p:txBody>
          <a:bodyPr>
            <a:normAutofit fontScale="77500" lnSpcReduction="20000"/>
          </a:bodyPr>
          <a:lstStyle/>
          <a:p>
            <a:pPr marL="0" indent="0">
              <a:buNone/>
            </a:pPr>
            <a:r>
              <a:rPr lang="en-US" dirty="0"/>
              <a:t>17. But </a:t>
            </a:r>
            <a:r>
              <a:rPr lang="en-US" dirty="0">
                <a:hlinkClick r:id="rId2"/>
              </a:rPr>
              <a:t>truly</a:t>
            </a:r>
            <a:r>
              <a:rPr lang="en-US" dirty="0"/>
              <a:t> when I hear that there are three kinds of </a:t>
            </a:r>
            <a:r>
              <a:rPr lang="en-US" dirty="0" smtClean="0"/>
              <a:t>questions (whether </a:t>
            </a:r>
            <a:r>
              <a:rPr lang="en-US" dirty="0"/>
              <a:t>a thing is?— what it is?— of what kind it </a:t>
            </a:r>
            <a:r>
              <a:rPr lang="en-US" dirty="0" smtClean="0"/>
              <a:t>is?), </a:t>
            </a:r>
            <a:r>
              <a:rPr lang="en-US" dirty="0"/>
              <a:t>I do indeed hold fast the images of the sounds of which these words are composed, and I </a:t>
            </a:r>
            <a:r>
              <a:rPr lang="en-US" dirty="0">
                <a:hlinkClick r:id="rId3"/>
              </a:rPr>
              <a:t>know</a:t>
            </a:r>
            <a:r>
              <a:rPr lang="en-US" dirty="0"/>
              <a:t> that those sounds passed through the air with a noise, and now are not. But the things themselves which are signified by these sounds I never arrived at by any sense of the body, nor ever perceived them otherwise than by my mind; and in my memory have I </a:t>
            </a:r>
            <a:r>
              <a:rPr lang="en-US" dirty="0" smtClean="0"/>
              <a:t>stored not </a:t>
            </a:r>
            <a:r>
              <a:rPr lang="en-US" dirty="0"/>
              <a:t>their images, but themselves, </a:t>
            </a:r>
            <a:r>
              <a:rPr lang="en-US" dirty="0" smtClean="0"/>
              <a:t>and </a:t>
            </a:r>
            <a:r>
              <a:rPr lang="en-US" dirty="0"/>
              <a:t>let them tell </a:t>
            </a:r>
            <a:r>
              <a:rPr lang="en-US" dirty="0" smtClean="0"/>
              <a:t>me, if </a:t>
            </a:r>
            <a:r>
              <a:rPr lang="en-US" dirty="0"/>
              <a:t>they are </a:t>
            </a:r>
            <a:r>
              <a:rPr lang="en-US" dirty="0" smtClean="0"/>
              <a:t>able, how it is that they </a:t>
            </a:r>
            <a:r>
              <a:rPr lang="en-US" dirty="0"/>
              <a:t>entered into </a:t>
            </a:r>
            <a:r>
              <a:rPr lang="en-US" dirty="0" smtClean="0"/>
              <a:t>me. </a:t>
            </a:r>
            <a:r>
              <a:rPr lang="en-US" dirty="0"/>
              <a:t>For I examine all the gates of my flesh, but </a:t>
            </a:r>
            <a:r>
              <a:rPr lang="en-US" dirty="0" smtClean="0"/>
              <a:t>cannot find where they entered</a:t>
            </a:r>
            <a:r>
              <a:rPr lang="en-US" dirty="0"/>
              <a:t>. For the eyes say, </a:t>
            </a:r>
            <a:r>
              <a:rPr lang="en-US" dirty="0" smtClean="0"/>
              <a:t>if </a:t>
            </a:r>
            <a:r>
              <a:rPr lang="en-US" dirty="0"/>
              <a:t>they were </a:t>
            </a:r>
            <a:r>
              <a:rPr lang="en-US" dirty="0" err="1"/>
              <a:t>coloured</a:t>
            </a:r>
            <a:r>
              <a:rPr lang="en-US" dirty="0"/>
              <a:t>, we announced them. The ears say, </a:t>
            </a:r>
            <a:r>
              <a:rPr lang="en-US" dirty="0" smtClean="0"/>
              <a:t>if </a:t>
            </a:r>
            <a:r>
              <a:rPr lang="en-US" dirty="0"/>
              <a:t>they </a:t>
            </a:r>
            <a:r>
              <a:rPr lang="en-US" dirty="0" smtClean="0"/>
              <a:t>made a sound, we </a:t>
            </a:r>
            <a:r>
              <a:rPr lang="en-US" dirty="0"/>
              <a:t>gave notice of them. The nostrils say, </a:t>
            </a:r>
            <a:r>
              <a:rPr lang="en-US" dirty="0" smtClean="0"/>
              <a:t>if </a:t>
            </a:r>
            <a:r>
              <a:rPr lang="en-US" dirty="0"/>
              <a:t>they smell, they passed in by us. The sense of taste says, </a:t>
            </a:r>
            <a:r>
              <a:rPr lang="en-US" dirty="0" smtClean="0"/>
              <a:t>if </a:t>
            </a:r>
            <a:r>
              <a:rPr lang="en-US" dirty="0"/>
              <a:t>they have no </a:t>
            </a:r>
            <a:r>
              <a:rPr lang="en-US" dirty="0" err="1"/>
              <a:t>flavour</a:t>
            </a:r>
            <a:r>
              <a:rPr lang="en-US" dirty="0"/>
              <a:t>, ask not me. The touch says, </a:t>
            </a:r>
            <a:r>
              <a:rPr lang="en-US" dirty="0" smtClean="0"/>
              <a:t>if </a:t>
            </a:r>
            <a:r>
              <a:rPr lang="en-US" dirty="0"/>
              <a:t>it </a:t>
            </a:r>
            <a:r>
              <a:rPr lang="en-US" dirty="0" smtClean="0"/>
              <a:t>doesn’t have a body</a:t>
            </a:r>
            <a:r>
              <a:rPr lang="en-US" dirty="0"/>
              <a:t>, I </a:t>
            </a:r>
            <a:r>
              <a:rPr lang="en-US" dirty="0" smtClean="0"/>
              <a:t>didn’t handle it, </a:t>
            </a:r>
            <a:r>
              <a:rPr lang="en-US" dirty="0"/>
              <a:t>and if I never handled it, I </a:t>
            </a:r>
            <a:r>
              <a:rPr lang="en-US" dirty="0" smtClean="0"/>
              <a:t>didn’t indicate it</a:t>
            </a:r>
            <a:r>
              <a:rPr lang="en-US" dirty="0"/>
              <a:t>. </a:t>
            </a:r>
            <a:r>
              <a:rPr lang="en-US" dirty="0" smtClean="0"/>
              <a:t>From where and </a:t>
            </a:r>
            <a:r>
              <a:rPr lang="en-US" dirty="0"/>
              <a:t>how did these things enter into my memory? </a:t>
            </a:r>
            <a:r>
              <a:rPr lang="en-US" dirty="0" smtClean="0"/>
              <a:t>I don’t  </a:t>
            </a:r>
            <a:r>
              <a:rPr lang="en-US" dirty="0" smtClean="0">
                <a:hlinkClick r:id="rId3"/>
              </a:rPr>
              <a:t>know</a:t>
            </a:r>
            <a:r>
              <a:rPr lang="en-US" dirty="0" smtClean="0"/>
              <a:t>. </a:t>
            </a:r>
            <a:r>
              <a:rPr lang="en-US" dirty="0"/>
              <a:t>For when I learned them, I </a:t>
            </a:r>
            <a:r>
              <a:rPr lang="en-US" dirty="0" smtClean="0"/>
              <a:t>perceived them in my own heart and not in any one else’s heart. I </a:t>
            </a:r>
            <a:r>
              <a:rPr lang="en-US" dirty="0"/>
              <a:t>approved them as </a:t>
            </a:r>
            <a:r>
              <a:rPr lang="en-US" dirty="0">
                <a:hlinkClick r:id="rId2"/>
              </a:rPr>
              <a:t>true</a:t>
            </a:r>
            <a:r>
              <a:rPr lang="en-US" dirty="0"/>
              <a:t>, and </a:t>
            </a:r>
            <a:r>
              <a:rPr lang="en-US" dirty="0" smtClean="0"/>
              <a:t>stored them there, in a place from which I could fetch them whenever I wished to. They existed then even </a:t>
            </a:r>
            <a:r>
              <a:rPr lang="en-US" dirty="0"/>
              <a:t>before I learned them, but were not in my memory. Where were they, then, </a:t>
            </a:r>
            <a:r>
              <a:rPr lang="en-US" dirty="0" smtClean="0"/>
              <a:t>and why, </a:t>
            </a:r>
            <a:r>
              <a:rPr lang="en-US" dirty="0"/>
              <a:t>when they were spoken, did I </a:t>
            </a:r>
            <a:r>
              <a:rPr lang="en-US" dirty="0" smtClean="0"/>
              <a:t>recognize  </a:t>
            </a:r>
            <a:r>
              <a:rPr lang="en-US" dirty="0"/>
              <a:t>them, and say, </a:t>
            </a:r>
            <a:r>
              <a:rPr lang="en-US" dirty="0" smtClean="0"/>
              <a:t>that’s how it is, these thoughts are </a:t>
            </a:r>
            <a:r>
              <a:rPr lang="en-US" dirty="0" smtClean="0">
                <a:hlinkClick r:id="rId2"/>
              </a:rPr>
              <a:t>true</a:t>
            </a:r>
            <a:r>
              <a:rPr lang="en-US" dirty="0"/>
              <a:t>, unless </a:t>
            </a:r>
            <a:r>
              <a:rPr lang="en-US" dirty="0" smtClean="0"/>
              <a:t>they were already in my memory</a:t>
            </a:r>
            <a:r>
              <a:rPr lang="en-US" dirty="0"/>
              <a:t>, though </a:t>
            </a:r>
            <a:r>
              <a:rPr lang="en-US" dirty="0" smtClean="0"/>
              <a:t>buried so deeply, </a:t>
            </a:r>
            <a:r>
              <a:rPr lang="en-US" dirty="0"/>
              <a:t>as it were, in more secret caverns, that had they not been drawn forth by the advice of another I would not, </a:t>
            </a:r>
            <a:r>
              <a:rPr lang="en-US" dirty="0" smtClean="0"/>
              <a:t>perhaps, have </a:t>
            </a:r>
            <a:r>
              <a:rPr lang="en-US" dirty="0"/>
              <a:t>been able to conceive of them?</a:t>
            </a:r>
            <a:endParaRPr lang="en-GB" dirty="0"/>
          </a:p>
          <a:p>
            <a:pPr marL="0" indent="0">
              <a:buNone/>
            </a:pPr>
            <a:endParaRPr lang="en-US" dirty="0"/>
          </a:p>
        </p:txBody>
      </p:sp>
    </p:spTree>
    <p:extLst>
      <p:ext uri="{BB962C8B-B14F-4D97-AF65-F5344CB8AC3E}">
        <p14:creationId xmlns:p14="http://schemas.microsoft.com/office/powerpoint/2010/main" val="136853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dirty="0"/>
              <a:t>ON THE TRINITY  </a:t>
            </a:r>
            <a:r>
              <a:rPr lang="en-US" dirty="0" smtClean="0"/>
              <a:t>Bk </a:t>
            </a:r>
            <a:r>
              <a:rPr lang="en-US" dirty="0"/>
              <a:t>5, </a:t>
            </a:r>
            <a:r>
              <a:rPr lang="en-US" dirty="0" err="1" smtClean="0"/>
              <a:t>Ch</a:t>
            </a:r>
            <a:r>
              <a:rPr lang="en-US" dirty="0" smtClean="0"/>
              <a:t> 2</a:t>
            </a:r>
            <a:r>
              <a:rPr lang="en-US" dirty="0"/>
              <a:t>, </a:t>
            </a:r>
            <a:r>
              <a:rPr lang="en-US" dirty="0" smtClean="0"/>
              <a:t>para.3</a:t>
            </a:r>
            <a:endParaRPr lang="en-US" dirty="0"/>
          </a:p>
        </p:txBody>
      </p:sp>
      <p:sp>
        <p:nvSpPr>
          <p:cNvPr id="3" name="Content Placeholder 2"/>
          <p:cNvSpPr>
            <a:spLocks noGrp="1"/>
          </p:cNvSpPr>
          <p:nvPr>
            <p:ph idx="1"/>
          </p:nvPr>
        </p:nvSpPr>
        <p:spPr>
          <a:xfrm>
            <a:off x="838200" y="1364776"/>
            <a:ext cx="10515600" cy="5158854"/>
          </a:xfrm>
        </p:spPr>
        <p:txBody>
          <a:bodyPr>
            <a:normAutofit fontScale="92500"/>
          </a:bodyPr>
          <a:lstStyle/>
          <a:p>
            <a:pPr marL="0" indent="0">
              <a:buNone/>
            </a:pPr>
            <a:r>
              <a:rPr lang="en-US" dirty="0"/>
              <a:t>He is without doubt a substance, or essence, which the Greeks know as </a:t>
            </a:r>
            <a:r>
              <a:rPr lang="en-US" i="1" dirty="0" err="1"/>
              <a:t>ousia</a:t>
            </a:r>
            <a:r>
              <a:rPr lang="en-US" dirty="0"/>
              <a:t>, for as wisdom derives from being wise and knowledge from the act of knowing, so what we know as essence comes from being. And who can be said to exist more than he who said to his servant Moses ‘I am that I am’ and ‘thus shall you say to the children of Israel, He who is has sent me to you’. But other things which are called essences or substances admit of accidents, whereby they undergo a change, whether great or small. But there can be no accident of this kind with regard to God, and so he who is God is the only unchangeable substance or essence, to whom being itself, from which the name of essence derives, most truly belongs. For that which is changed does not retain its own being, and that which can undergo change, although it may not actually do so, can be that which it has not been. Therefore it is solely that which not only does not undergo change but also cannot do so which truly falls under the category of being.</a:t>
            </a:r>
            <a:endParaRPr lang="en-GB" dirty="0"/>
          </a:p>
          <a:p>
            <a:pPr marL="0" indent="0">
              <a:buNone/>
            </a:pPr>
            <a:endParaRPr lang="en-US" dirty="0"/>
          </a:p>
        </p:txBody>
      </p:sp>
    </p:spTree>
    <p:extLst>
      <p:ext uri="{BB962C8B-B14F-4D97-AF65-F5344CB8AC3E}">
        <p14:creationId xmlns:p14="http://schemas.microsoft.com/office/powerpoint/2010/main" val="1924338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dirty="0" smtClean="0"/>
              <a:t>Augustine on ‘being’</a:t>
            </a:r>
            <a:endParaRPr lang="en-US" dirty="0"/>
          </a:p>
        </p:txBody>
      </p:sp>
      <p:sp>
        <p:nvSpPr>
          <p:cNvPr id="3" name="Content Placeholder 2"/>
          <p:cNvSpPr>
            <a:spLocks noGrp="1"/>
          </p:cNvSpPr>
          <p:nvPr>
            <p:ph idx="1"/>
          </p:nvPr>
        </p:nvSpPr>
        <p:spPr>
          <a:xfrm>
            <a:off x="838200" y="1364776"/>
            <a:ext cx="10515600" cy="5158854"/>
          </a:xfrm>
        </p:spPr>
        <p:txBody>
          <a:bodyPr>
            <a:normAutofit fontScale="77500" lnSpcReduction="20000"/>
          </a:bodyPr>
          <a:lstStyle/>
          <a:p>
            <a:r>
              <a:rPr lang="en-GB" dirty="0"/>
              <a:t>Augustine criticized, as improperly applied to God, the term “substance,” etymologically understood as standing under accidents. He advised that what the Greeks call </a:t>
            </a:r>
            <a:r>
              <a:rPr lang="en-GB" i="1" dirty="0" err="1"/>
              <a:t>ousia</a:t>
            </a:r>
            <a:r>
              <a:rPr lang="en-GB" dirty="0"/>
              <a:t> should be translated into Latin as </a:t>
            </a:r>
            <a:r>
              <a:rPr lang="en-GB" i="1" dirty="0" err="1"/>
              <a:t>essentia</a:t>
            </a:r>
            <a:r>
              <a:rPr lang="en-GB" dirty="0"/>
              <a:t>, i.e. being. As we have the word knowledge from “to know,” so we have being from “to be” (ab </a:t>
            </a:r>
            <a:r>
              <a:rPr lang="en-GB" dirty="0" err="1"/>
              <a:t>eo</a:t>
            </a:r>
            <a:r>
              <a:rPr lang="en-GB" dirty="0"/>
              <a:t> quod </a:t>
            </a:r>
            <a:r>
              <a:rPr lang="en-GB" dirty="0" err="1"/>
              <a:t>est</a:t>
            </a:r>
            <a:r>
              <a:rPr lang="en-GB" dirty="0"/>
              <a:t> </a:t>
            </a:r>
            <a:r>
              <a:rPr lang="en-GB" dirty="0" err="1"/>
              <a:t>esse</a:t>
            </a:r>
            <a:r>
              <a:rPr lang="en-GB" dirty="0"/>
              <a:t> dicta </a:t>
            </a:r>
            <a:r>
              <a:rPr lang="en-GB" dirty="0" err="1"/>
              <a:t>est</a:t>
            </a:r>
            <a:r>
              <a:rPr lang="en-GB" dirty="0"/>
              <a:t> </a:t>
            </a:r>
            <a:r>
              <a:rPr lang="en-GB" dirty="0" err="1"/>
              <a:t>essentia</a:t>
            </a:r>
            <a:r>
              <a:rPr lang="en-GB" dirty="0"/>
              <a:t>”). </a:t>
            </a:r>
          </a:p>
          <a:p>
            <a:r>
              <a:rPr lang="en-GB" dirty="0"/>
              <a:t>“And who is more than he who said to his servant: ‘I am who am,’ and ‘Tell the sons of Israel: He who is sent me to you’?” (Exodus 3.14). That which cannot change deserves really and truly to “BE.” </a:t>
            </a:r>
            <a:r>
              <a:rPr lang="en-GB" dirty="0" smtClean="0"/>
              <a:t>(Hebrew </a:t>
            </a:r>
            <a:r>
              <a:rPr lang="en-GB" i="1" dirty="0" err="1" smtClean="0"/>
              <a:t>ehyeh</a:t>
            </a:r>
            <a:r>
              <a:rPr lang="en-GB" i="1" dirty="0" smtClean="0"/>
              <a:t> </a:t>
            </a:r>
            <a:r>
              <a:rPr lang="en-GB" i="1" dirty="0" err="1" smtClean="0"/>
              <a:t>asher</a:t>
            </a:r>
            <a:r>
              <a:rPr lang="en-GB" i="1" dirty="0" smtClean="0"/>
              <a:t> </a:t>
            </a:r>
            <a:r>
              <a:rPr lang="en-GB" i="1" dirty="0" err="1" smtClean="0"/>
              <a:t>ehyeh</a:t>
            </a:r>
            <a:r>
              <a:rPr lang="en-GB" i="1" dirty="0" smtClean="0"/>
              <a:t>: ‘I am the one who did</a:t>
            </a:r>
            <a:r>
              <a:rPr lang="mr-IN" i="1" dirty="0" smtClean="0"/>
              <a:t>…</a:t>
            </a:r>
            <a:r>
              <a:rPr lang="en-GB" i="1" dirty="0" smtClean="0"/>
              <a:t>.’</a:t>
            </a:r>
            <a:r>
              <a:rPr lang="en-GB" dirty="0" smtClean="0"/>
              <a:t>)</a:t>
            </a:r>
            <a:endParaRPr lang="en-GB" i="1" dirty="0"/>
          </a:p>
          <a:p>
            <a:r>
              <a:rPr lang="en-GB" dirty="0"/>
              <a:t>Augustine criticized the ambiguity resulting from the Latin translation of hypostasis by </a:t>
            </a:r>
            <a:r>
              <a:rPr lang="en-GB" i="1" dirty="0"/>
              <a:t>substantia</a:t>
            </a:r>
            <a:r>
              <a:rPr lang="en-GB" dirty="0"/>
              <a:t>. The Greeks called the Trinity one </a:t>
            </a:r>
            <a:r>
              <a:rPr lang="en-GB" i="1" dirty="0" err="1"/>
              <a:t>ousia</a:t>
            </a:r>
            <a:r>
              <a:rPr lang="en-GB" dirty="0"/>
              <a:t> and three </a:t>
            </a:r>
            <a:r>
              <a:rPr lang="en-GB" i="1" dirty="0" err="1"/>
              <a:t>hypostaseis</a:t>
            </a:r>
            <a:r>
              <a:rPr lang="en-GB" dirty="0"/>
              <a:t>. He commented: “I do not know what difference they wish to make between </a:t>
            </a:r>
            <a:r>
              <a:rPr lang="en-GB" i="1" dirty="0" err="1"/>
              <a:t>ousia</a:t>
            </a:r>
            <a:r>
              <a:rPr lang="en-GB" dirty="0"/>
              <a:t> and </a:t>
            </a:r>
            <a:r>
              <a:rPr lang="en-GB" i="1" dirty="0"/>
              <a:t>hypostasis</a:t>
            </a:r>
            <a:r>
              <a:rPr lang="en-GB" dirty="0"/>
              <a:t>.” When the Latins translate </a:t>
            </a:r>
            <a:r>
              <a:rPr lang="en-GB" i="1" dirty="0"/>
              <a:t>hypostasis</a:t>
            </a:r>
            <a:r>
              <a:rPr lang="en-GB" dirty="0"/>
              <a:t> by </a:t>
            </a:r>
            <a:r>
              <a:rPr lang="en-GB" i="1" dirty="0"/>
              <a:t>substantia</a:t>
            </a:r>
            <a:r>
              <a:rPr lang="en-GB" dirty="0"/>
              <a:t>, this Greek statement becomes one </a:t>
            </a:r>
            <a:r>
              <a:rPr lang="en-GB" i="1" dirty="0" err="1"/>
              <a:t>essentia</a:t>
            </a:r>
            <a:r>
              <a:rPr lang="en-GB" dirty="0"/>
              <a:t> or </a:t>
            </a:r>
            <a:r>
              <a:rPr lang="en-GB" i="1" dirty="0"/>
              <a:t>substantia</a:t>
            </a:r>
            <a:r>
              <a:rPr lang="en-GB" dirty="0"/>
              <a:t> and three </a:t>
            </a:r>
            <a:r>
              <a:rPr lang="en-GB" i="1" dirty="0" err="1"/>
              <a:t>substantiae</a:t>
            </a:r>
            <a:r>
              <a:rPr lang="en-GB" dirty="0"/>
              <a:t> (one being or substance and three substances!) Because of this resulting contradiction, the Latins called the Trinity one Substance (Being) and three Persons.</a:t>
            </a:r>
          </a:p>
          <a:p>
            <a:r>
              <a:rPr lang="en-GB" dirty="0"/>
              <a:t> </a:t>
            </a:r>
          </a:p>
          <a:p>
            <a:r>
              <a:rPr lang="en-GB" dirty="0"/>
              <a:t>(Mary T. Clark, De </a:t>
            </a:r>
            <a:r>
              <a:rPr lang="en-GB" dirty="0" err="1"/>
              <a:t>Trinitate</a:t>
            </a:r>
            <a:r>
              <a:rPr lang="en-GB" dirty="0"/>
              <a:t>, Cambridge Companion to Augustine, pp. 95-6).</a:t>
            </a:r>
          </a:p>
          <a:p>
            <a:pPr marL="0" indent="0">
              <a:buNone/>
            </a:pPr>
            <a:endParaRPr lang="en-US" dirty="0"/>
          </a:p>
        </p:txBody>
      </p:sp>
    </p:spTree>
    <p:extLst>
      <p:ext uri="{BB962C8B-B14F-4D97-AF65-F5344CB8AC3E}">
        <p14:creationId xmlns:p14="http://schemas.microsoft.com/office/powerpoint/2010/main" val="241485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r>
              <a:rPr lang="en-US" b="1" dirty="0"/>
              <a:t>Objection 1.</a:t>
            </a:r>
            <a:r>
              <a:rPr lang="en-US" dirty="0"/>
              <a:t> It seems that </a:t>
            </a:r>
            <a:r>
              <a:rPr lang="en-US" dirty="0">
                <a:hlinkClick r:id="rId2"/>
              </a:rPr>
              <a:t>God</a:t>
            </a:r>
            <a:r>
              <a:rPr lang="en-US" dirty="0"/>
              <a:t> does not </a:t>
            </a:r>
            <a:r>
              <a:rPr lang="en-US" dirty="0">
                <a:hlinkClick r:id="rId3"/>
              </a:rPr>
              <a:t>exist</a:t>
            </a:r>
            <a:r>
              <a:rPr lang="en-US" dirty="0"/>
              <a:t>; because if one of two contraries be </a:t>
            </a:r>
            <a:r>
              <a:rPr lang="en-US" dirty="0">
                <a:hlinkClick r:id="rId4"/>
              </a:rPr>
              <a:t>infinite</a:t>
            </a:r>
            <a:r>
              <a:rPr lang="en-US" dirty="0"/>
              <a:t>, the other would be altogether destroyed. But the word "God" means that He is </a:t>
            </a:r>
            <a:r>
              <a:rPr lang="en-US" dirty="0">
                <a:hlinkClick r:id="rId4"/>
              </a:rPr>
              <a:t>infinite</a:t>
            </a:r>
            <a:r>
              <a:rPr lang="en-US" dirty="0"/>
              <a:t> </a:t>
            </a:r>
            <a:r>
              <a:rPr lang="en-US" dirty="0">
                <a:hlinkClick r:id="rId5"/>
              </a:rPr>
              <a:t>goodness</a:t>
            </a:r>
            <a:r>
              <a:rPr lang="en-US" dirty="0"/>
              <a:t>. If, therefore, </a:t>
            </a:r>
            <a:r>
              <a:rPr lang="en-US" dirty="0">
                <a:hlinkClick r:id="rId3"/>
              </a:rPr>
              <a:t>God existed</a:t>
            </a:r>
            <a:r>
              <a:rPr lang="en-US" dirty="0"/>
              <a:t>, there would be no </a:t>
            </a:r>
            <a:r>
              <a:rPr lang="en-US" dirty="0">
                <a:hlinkClick r:id="rId6"/>
              </a:rPr>
              <a:t>evil</a:t>
            </a:r>
            <a:r>
              <a:rPr lang="en-US" dirty="0"/>
              <a:t> discoverable; but there is </a:t>
            </a:r>
            <a:r>
              <a:rPr lang="en-US" dirty="0">
                <a:hlinkClick r:id="rId6"/>
              </a:rPr>
              <a:t>evil</a:t>
            </a:r>
            <a:r>
              <a:rPr lang="en-US" dirty="0"/>
              <a:t> in the world. Therefore </a:t>
            </a:r>
            <a:r>
              <a:rPr lang="en-US" dirty="0">
                <a:hlinkClick r:id="rId2"/>
              </a:rPr>
              <a:t>God</a:t>
            </a:r>
            <a:r>
              <a:rPr lang="en-US" dirty="0"/>
              <a:t> does not </a:t>
            </a:r>
            <a:r>
              <a:rPr lang="en-US" dirty="0">
                <a:hlinkClick r:id="rId3"/>
              </a:rPr>
              <a:t>exist</a:t>
            </a:r>
            <a:r>
              <a:rPr lang="en-US" dirty="0"/>
              <a:t>. </a:t>
            </a:r>
            <a:endParaRPr lang="en-GB" dirty="0"/>
          </a:p>
          <a:p>
            <a:r>
              <a:rPr lang="en-US" b="1" dirty="0"/>
              <a:t>Objection 2.</a:t>
            </a:r>
            <a:r>
              <a:rPr lang="en-US" dirty="0"/>
              <a:t> Further, it is superfluous to suppose that what can be accounted for by a few principles has been produced by many. But it seems that everything we see in the world can be accounted for by other principles, supposing </a:t>
            </a:r>
            <a:r>
              <a:rPr lang="en-US" dirty="0">
                <a:hlinkClick r:id="rId2"/>
              </a:rPr>
              <a:t>God</a:t>
            </a:r>
            <a:r>
              <a:rPr lang="en-US" dirty="0"/>
              <a:t> did not </a:t>
            </a:r>
            <a:r>
              <a:rPr lang="en-US" dirty="0">
                <a:hlinkClick r:id="rId3"/>
              </a:rPr>
              <a:t>exist</a:t>
            </a:r>
            <a:r>
              <a:rPr lang="en-US" dirty="0"/>
              <a:t>. For all </a:t>
            </a:r>
            <a:r>
              <a:rPr lang="en-US" dirty="0">
                <a:hlinkClick r:id="rId7"/>
              </a:rPr>
              <a:t>natural</a:t>
            </a:r>
            <a:r>
              <a:rPr lang="en-US" dirty="0"/>
              <a:t> things can be reduced to one principle which is </a:t>
            </a:r>
            <a:r>
              <a:rPr lang="en-US" dirty="0">
                <a:hlinkClick r:id="rId7"/>
              </a:rPr>
              <a:t>nature</a:t>
            </a:r>
            <a:r>
              <a:rPr lang="en-US" dirty="0"/>
              <a:t>; and all </a:t>
            </a:r>
            <a:r>
              <a:rPr lang="en-US" dirty="0">
                <a:hlinkClick r:id="rId8"/>
              </a:rPr>
              <a:t>voluntary</a:t>
            </a:r>
            <a:r>
              <a:rPr lang="en-US" dirty="0"/>
              <a:t> things can be reduced to one principle which is </a:t>
            </a:r>
            <a:r>
              <a:rPr lang="en-US" dirty="0">
                <a:hlinkClick r:id="rId9"/>
              </a:rPr>
              <a:t>human</a:t>
            </a:r>
            <a:r>
              <a:rPr lang="en-US" dirty="0"/>
              <a:t> </a:t>
            </a:r>
            <a:r>
              <a:rPr lang="en-US" dirty="0">
                <a:hlinkClick r:id="rId10"/>
              </a:rPr>
              <a:t>reason</a:t>
            </a:r>
            <a:r>
              <a:rPr lang="en-US" dirty="0"/>
              <a:t>, or </a:t>
            </a:r>
            <a:r>
              <a:rPr lang="en-US" dirty="0">
                <a:hlinkClick r:id="rId11"/>
              </a:rPr>
              <a:t>will</a:t>
            </a:r>
            <a:r>
              <a:rPr lang="en-US" dirty="0"/>
              <a:t>. Therefore there is no need to suppose </a:t>
            </a:r>
            <a:r>
              <a:rPr lang="en-US" dirty="0">
                <a:hlinkClick r:id="rId3"/>
              </a:rPr>
              <a:t>God's existence</a:t>
            </a:r>
            <a:r>
              <a:rPr lang="en-US" dirty="0"/>
              <a:t>. </a:t>
            </a:r>
            <a:endParaRPr lang="en-GB" dirty="0"/>
          </a:p>
          <a:p>
            <a:r>
              <a:rPr lang="en-US" b="1" dirty="0"/>
              <a:t>On the contrary,</a:t>
            </a:r>
            <a:r>
              <a:rPr lang="en-US" dirty="0"/>
              <a:t> It is said in the person of </a:t>
            </a:r>
            <a:r>
              <a:rPr lang="en-US" dirty="0">
                <a:hlinkClick r:id="rId2"/>
              </a:rPr>
              <a:t>God</a:t>
            </a:r>
            <a:r>
              <a:rPr lang="en-US" dirty="0"/>
              <a:t>: "I am Who am." (</a:t>
            </a:r>
            <a:r>
              <a:rPr lang="en-US" dirty="0">
                <a:hlinkClick r:id="rId12"/>
              </a:rPr>
              <a:t>Exodus 3:14</a:t>
            </a:r>
            <a:r>
              <a:rPr lang="en-US" dirty="0"/>
              <a:t>) </a:t>
            </a:r>
            <a:endParaRPr lang="en-GB" dirty="0"/>
          </a:p>
          <a:p>
            <a:r>
              <a:rPr lang="en-US" b="1" dirty="0"/>
              <a:t>I answer that,</a:t>
            </a:r>
            <a:r>
              <a:rPr lang="en-US" dirty="0"/>
              <a:t> The </a:t>
            </a:r>
            <a:r>
              <a:rPr lang="en-US" dirty="0">
                <a:hlinkClick r:id="rId3"/>
              </a:rPr>
              <a:t>existence of God</a:t>
            </a:r>
            <a:r>
              <a:rPr lang="en-US" dirty="0"/>
              <a:t> can be </a:t>
            </a:r>
            <a:r>
              <a:rPr lang="en-US" dirty="0">
                <a:hlinkClick r:id="rId13"/>
              </a:rPr>
              <a:t>proved</a:t>
            </a:r>
            <a:r>
              <a:rPr lang="en-US" dirty="0"/>
              <a:t> in five ways. </a:t>
            </a:r>
            <a:endParaRPr lang="en-GB" dirty="0"/>
          </a:p>
          <a:p>
            <a:pPr marL="0" indent="0">
              <a:buNone/>
            </a:pPr>
            <a:endParaRPr lang="en-US" dirty="0"/>
          </a:p>
        </p:txBody>
      </p:sp>
    </p:spTree>
    <p:extLst>
      <p:ext uri="{BB962C8B-B14F-4D97-AF65-F5344CB8AC3E}">
        <p14:creationId xmlns:p14="http://schemas.microsoft.com/office/powerpoint/2010/main" val="1430226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Thomas Aquinas: Summa </a:t>
            </a:r>
            <a:r>
              <a:rPr lang="en-US" b="1" dirty="0" err="1"/>
              <a:t>theologia</a:t>
            </a:r>
            <a:r>
              <a:rPr lang="en-US" b="1" dirty="0"/>
              <a:t>: First Part, Question 2, Article 3. Whether God exists?</a:t>
            </a:r>
            <a:endParaRPr lang="en-US" dirty="0"/>
          </a:p>
        </p:txBody>
      </p:sp>
      <p:sp>
        <p:nvSpPr>
          <p:cNvPr id="3" name="Content Placeholder 2"/>
          <p:cNvSpPr>
            <a:spLocks noGrp="1"/>
          </p:cNvSpPr>
          <p:nvPr>
            <p:ph idx="1"/>
          </p:nvPr>
        </p:nvSpPr>
        <p:spPr>
          <a:xfrm>
            <a:off x="838200" y="1364776"/>
            <a:ext cx="10515600" cy="5158854"/>
          </a:xfrm>
        </p:spPr>
        <p:txBody>
          <a:bodyPr>
            <a:normAutofit fontScale="77500" lnSpcReduction="20000"/>
          </a:bodyPr>
          <a:lstStyle/>
          <a:p>
            <a:pPr marL="0" indent="0">
              <a:buNone/>
            </a:pPr>
            <a:r>
              <a:rPr lang="en-US" dirty="0"/>
              <a:t>The first and more manifest way is the argument from motion. It is </a:t>
            </a:r>
            <a:r>
              <a:rPr lang="en-US" dirty="0">
                <a:hlinkClick r:id="rId2"/>
              </a:rPr>
              <a:t>certain</a:t>
            </a:r>
            <a:r>
              <a:rPr lang="en-US" dirty="0"/>
              <a:t>, and evident to our senses, that in the world some things are in motion. Now whatever is in motion is put in motion by another, for nothing can be in motion except it is in </a:t>
            </a:r>
            <a:r>
              <a:rPr lang="en-US" dirty="0">
                <a:hlinkClick r:id="rId3"/>
              </a:rPr>
              <a:t>potentiality</a:t>
            </a:r>
            <a:r>
              <a:rPr lang="en-US" dirty="0"/>
              <a:t> to that towards which it is in motion; whereas a thing moves inasmuch as it is in </a:t>
            </a:r>
            <a:r>
              <a:rPr lang="en-US" dirty="0">
                <a:hlinkClick r:id="rId3"/>
              </a:rPr>
              <a:t>act</a:t>
            </a:r>
            <a:r>
              <a:rPr lang="en-US" dirty="0"/>
              <a:t>. For motion is nothing else than the reduction of something from </a:t>
            </a:r>
            <a:r>
              <a:rPr lang="en-US" dirty="0">
                <a:hlinkClick r:id="rId3"/>
              </a:rPr>
              <a:t>potentiality</a:t>
            </a:r>
            <a:r>
              <a:rPr lang="en-US" dirty="0"/>
              <a:t> to </a:t>
            </a:r>
            <a:r>
              <a:rPr lang="en-US" dirty="0">
                <a:hlinkClick r:id="rId3"/>
              </a:rPr>
              <a:t>actuality</a:t>
            </a:r>
            <a:r>
              <a:rPr lang="en-US" dirty="0"/>
              <a:t>. But nothing can be reduced from </a:t>
            </a:r>
            <a:r>
              <a:rPr lang="en-US" dirty="0">
                <a:hlinkClick r:id="rId3"/>
              </a:rPr>
              <a:t>potentiality</a:t>
            </a:r>
            <a:r>
              <a:rPr lang="en-US" dirty="0"/>
              <a:t> to </a:t>
            </a:r>
            <a:r>
              <a:rPr lang="en-US" dirty="0">
                <a:hlinkClick r:id="rId3"/>
              </a:rPr>
              <a:t>actuality</a:t>
            </a:r>
            <a:r>
              <a:rPr lang="en-US" dirty="0"/>
              <a:t>, except by something in a state of </a:t>
            </a:r>
            <a:r>
              <a:rPr lang="en-US" dirty="0">
                <a:hlinkClick r:id="rId3"/>
              </a:rPr>
              <a:t>actuality</a:t>
            </a:r>
            <a:r>
              <a:rPr lang="en-US" dirty="0"/>
              <a:t>. Thus that which is </a:t>
            </a:r>
            <a:r>
              <a:rPr lang="en-US" dirty="0">
                <a:hlinkClick r:id="rId3"/>
              </a:rPr>
              <a:t>actually</a:t>
            </a:r>
            <a:r>
              <a:rPr lang="en-US" dirty="0"/>
              <a:t> hot, as fire, makes wood, which is </a:t>
            </a:r>
            <a:r>
              <a:rPr lang="en-US" dirty="0">
                <a:hlinkClick r:id="rId3"/>
              </a:rPr>
              <a:t>potentially</a:t>
            </a:r>
            <a:r>
              <a:rPr lang="en-US" dirty="0"/>
              <a:t> hot, to be </a:t>
            </a:r>
            <a:r>
              <a:rPr lang="en-US" dirty="0">
                <a:hlinkClick r:id="rId3"/>
              </a:rPr>
              <a:t>actually</a:t>
            </a:r>
            <a:r>
              <a:rPr lang="en-US" dirty="0"/>
              <a:t> hot, and thereby moves and changes it. Now it is not possible that the same thing should be at once in </a:t>
            </a:r>
            <a:r>
              <a:rPr lang="en-US" dirty="0">
                <a:hlinkClick r:id="rId3"/>
              </a:rPr>
              <a:t>actuality</a:t>
            </a:r>
            <a:r>
              <a:rPr lang="en-US" dirty="0"/>
              <a:t> and </a:t>
            </a:r>
            <a:r>
              <a:rPr lang="en-US" dirty="0">
                <a:hlinkClick r:id="rId3"/>
              </a:rPr>
              <a:t>potentiality</a:t>
            </a:r>
            <a:r>
              <a:rPr lang="en-US" dirty="0"/>
              <a:t> in the same respect, but only in different respects. For what is </a:t>
            </a:r>
            <a:r>
              <a:rPr lang="en-US" dirty="0">
                <a:hlinkClick r:id="rId3"/>
              </a:rPr>
              <a:t>actually</a:t>
            </a:r>
            <a:r>
              <a:rPr lang="en-US" dirty="0"/>
              <a:t> hot cannot simultaneously be </a:t>
            </a:r>
            <a:r>
              <a:rPr lang="en-US" dirty="0">
                <a:hlinkClick r:id="rId3"/>
              </a:rPr>
              <a:t>potentially</a:t>
            </a:r>
            <a:r>
              <a:rPr lang="en-US" dirty="0"/>
              <a:t> hot; but it is simultaneously </a:t>
            </a:r>
            <a:r>
              <a:rPr lang="en-US" dirty="0">
                <a:hlinkClick r:id="rId3"/>
              </a:rPr>
              <a:t>potentially</a:t>
            </a:r>
            <a:r>
              <a:rPr lang="en-US" dirty="0"/>
              <a:t> cold. It is therefore impossible that in the same respect and in the same way a thing should be both mover and moved, i.e. that it should move itself. Therefore, whatever is in motion must be put in motion by another. If that by which it is put in motion be itself put in motion, then this also must needs be put in motion by another, and that by another again. But this cannot go on to </a:t>
            </a:r>
            <a:r>
              <a:rPr lang="en-US" dirty="0">
                <a:hlinkClick r:id="rId4"/>
              </a:rPr>
              <a:t>infinity</a:t>
            </a:r>
            <a:r>
              <a:rPr lang="en-US" dirty="0"/>
              <a:t>, because then there would be no first mover, and, consequently, no other mover; seeing that subsequent movers move only inasmuch as they are put in motion by the first mover; as the staff moves only because it is put in motion by the hand. Therefore it is </a:t>
            </a:r>
            <a:r>
              <a:rPr lang="en-US" dirty="0">
                <a:hlinkClick r:id="rId5"/>
              </a:rPr>
              <a:t>necessary</a:t>
            </a:r>
            <a:r>
              <a:rPr lang="en-US" dirty="0"/>
              <a:t> to arrive at a first mover, put in motion by no other; and this everyone understands to be </a:t>
            </a:r>
            <a:r>
              <a:rPr lang="en-US" dirty="0">
                <a:hlinkClick r:id="rId6"/>
              </a:rPr>
              <a:t>God</a:t>
            </a:r>
            <a:r>
              <a:rPr lang="en-US" dirty="0"/>
              <a:t>. </a:t>
            </a:r>
            <a:endParaRPr lang="en-GB" dirty="0"/>
          </a:p>
          <a:p>
            <a:pPr marL="0" indent="0">
              <a:buNone/>
            </a:pPr>
            <a:endParaRPr lang="en-US" dirty="0"/>
          </a:p>
        </p:txBody>
      </p:sp>
    </p:spTree>
    <p:extLst>
      <p:ext uri="{BB962C8B-B14F-4D97-AF65-F5344CB8AC3E}">
        <p14:creationId xmlns:p14="http://schemas.microsoft.com/office/powerpoint/2010/main" val="689457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Western Mind[1]" id="{9627A8F3-6ADF-564A-BCF7-1087CACECA32}" vid="{FE3E0A10-B9FD-5F4A-A4C8-F96300C89C8D}"/>
    </a:ext>
  </a:extLst>
</a:theme>
</file>

<file path=docProps/app.xml><?xml version="1.0" encoding="utf-8"?>
<Properties xmlns="http://schemas.openxmlformats.org/officeDocument/2006/extended-properties" xmlns:vt="http://schemas.openxmlformats.org/officeDocument/2006/docPropsVTypes">
  <Template>The Western Mind[1]</Template>
  <TotalTime>167</TotalTime>
  <Words>2890</Words>
  <Application>Microsoft Macintosh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Mangal</vt:lpstr>
      <vt:lpstr>Arial</vt:lpstr>
      <vt:lpstr>Office Theme</vt:lpstr>
      <vt:lpstr>The Western Mind</vt:lpstr>
      <vt:lpstr>ANCIENT COSMOLOGY</vt:lpstr>
      <vt:lpstr>MODERN COSMOLOGY</vt:lpstr>
      <vt:lpstr>What is a philosophical tradition?</vt:lpstr>
      <vt:lpstr>AUGUSTINE: CONFESSIONS, Bk 10, Ch 10</vt:lpstr>
      <vt:lpstr>ON THE TRINITY  Bk 5, Ch 2, para.3</vt:lpstr>
      <vt:lpstr>Augustine on ‘being’</vt:lpstr>
      <vt:lpstr>Thomas Aquinas: Summa theologia: First Part, Question 2, Article 3. Whether God exists?</vt:lpstr>
      <vt:lpstr>Thomas Aquinas: Summa theologia: First Part, Question 2, Article 3. Whether God exists?</vt:lpstr>
      <vt:lpstr>Thomas Aquinas: Summa theologia: First Part, Question 2, Article 3. Whether God exists?</vt:lpstr>
      <vt:lpstr>Thomas Aquinas: Summa theologia: First Part, Question 2, Article 3. Whether God exists?</vt:lpstr>
      <vt:lpstr>Thomas Aquinas: Summa theologia: First Part, Question 2, Article 3. Whether God exists?</vt:lpstr>
      <vt:lpstr>Thomas Aquinas: Summa theologia: First Part, Question 2, Article 3. Whether God exists?</vt:lpstr>
      <vt:lpstr>Thomas Aquinas: the Act of Existence</vt:lpstr>
      <vt:lpstr>Thomas Aquinas: the Act of Existence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dc:title>
  <dc:creator>Oliver Davies</dc:creator>
  <cp:lastModifiedBy>Oliver Davies</cp:lastModifiedBy>
  <cp:revision>10</cp:revision>
  <dcterms:created xsi:type="dcterms:W3CDTF">2017-04-21T05:12:01Z</dcterms:created>
  <dcterms:modified xsi:type="dcterms:W3CDTF">2017-04-21T07:59:18Z</dcterms:modified>
</cp:coreProperties>
</file>